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31"/>
  </p:notesMasterIdLst>
  <p:sldIdLst>
    <p:sldId id="256" r:id="rId2"/>
    <p:sldId id="284" r:id="rId3"/>
    <p:sldId id="314" r:id="rId4"/>
    <p:sldId id="302" r:id="rId5"/>
    <p:sldId id="374" r:id="rId6"/>
    <p:sldId id="303" r:id="rId7"/>
    <p:sldId id="1750" r:id="rId8"/>
    <p:sldId id="1738" r:id="rId9"/>
    <p:sldId id="1728" r:id="rId10"/>
    <p:sldId id="1746" r:id="rId11"/>
    <p:sldId id="311" r:id="rId12"/>
    <p:sldId id="313" r:id="rId13"/>
    <p:sldId id="390" r:id="rId14"/>
    <p:sldId id="1704" r:id="rId15"/>
    <p:sldId id="408" r:id="rId16"/>
    <p:sldId id="288" r:id="rId17"/>
    <p:sldId id="1742" r:id="rId18"/>
    <p:sldId id="1747" r:id="rId19"/>
    <p:sldId id="400" r:id="rId20"/>
    <p:sldId id="1743" r:id="rId21"/>
    <p:sldId id="369" r:id="rId22"/>
    <p:sldId id="412" r:id="rId23"/>
    <p:sldId id="1745" r:id="rId24"/>
    <p:sldId id="1751" r:id="rId25"/>
    <p:sldId id="1748" r:id="rId26"/>
    <p:sldId id="305" r:id="rId27"/>
    <p:sldId id="1739" r:id="rId28"/>
    <p:sldId id="1732" r:id="rId29"/>
    <p:sldId id="172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Elliott" initials="RE" lastIdx="9" clrIdx="0">
    <p:extLst>
      <p:ext uri="{19B8F6BF-5375-455C-9EA6-DF929625EA0E}">
        <p15:presenceInfo xmlns:p15="http://schemas.microsoft.com/office/powerpoint/2012/main" userId="S::robert.elliott@strath.ac.uk::3b22fc13-25c1-47da-b7f3-0f2581ed4a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/>
    <p:restoredTop sz="85578"/>
  </p:normalViewPr>
  <p:slideViewPr>
    <p:cSldViewPr snapToGrid="0" snapToObjects="1">
      <p:cViewPr varScale="1">
        <p:scale>
          <a:sx n="105" d="100"/>
          <a:sy n="105" d="100"/>
        </p:scale>
        <p:origin x="20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139C2-C4B3-F243-9186-A52D4A852EC5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A8C70-C148-204C-81D7-AFFB32298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44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32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62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50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83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62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68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99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10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A3D5-5FAF-B811-F4CA-333F48F8C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AF4CD8-5409-EF9D-8BC5-092696B3C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AB0E3A-CE0D-47FE-8313-E361E0F28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D103D-65F0-A1FB-5572-9E75A01E4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8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73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2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684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427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01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072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59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541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28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76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44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64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15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73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9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21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2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F715F45-64E9-084B-8C97-FE9D72EF5018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52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otionfocusedlearning.co.uk/skills-development-group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ft-scotland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ftsocal.com/so/00Ob8TM8v/c?w=vsnopSs8s3ZJu_9zm8lh5H6gDXg5QQYHKa4U9s8FBm0.eyJ1IjoiaHR0cHM6Ly93d3cuZWZ0c29jYWwuY29tL3JzdnBmb3JlZnRzdXBwb3J0Z3JvdXAiLCJyIjoiOTIzMjc1NDUtOTZjMS00NjE5LThlYjAtOGMyNzM5ODVhMjcyIiwibSI6Im1haWwiLCJjIjoiMDBhNzAxZmYtNGM4ZC00ZGVjLTk3YjQtNWY1NDA4NTJmZGM5In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eft.org/page-18287" TargetMode="External"/><Relationship Id="rId2" Type="http://schemas.openxmlformats.org/officeDocument/2006/relationships/hyperlink" Target="https://www.emotionfocused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ko-fi.com/pricin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March 2026 Scottish EFT Network Meeting, </a:t>
            </a:r>
            <a:br>
              <a:rPr lang="en-GB" dirty="0"/>
            </a:br>
            <a:r>
              <a:rPr lang="en-GB" dirty="0"/>
              <a:t>Sunday, 22 March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b="1" dirty="0"/>
              <a:t>Scottish Institute</a:t>
            </a:r>
          </a:p>
          <a:p>
            <a:r>
              <a:rPr lang="en-GB" sz="2400" b="1" dirty="0"/>
              <a:t>for Emotion-Focused Therapy</a:t>
            </a:r>
          </a:p>
        </p:txBody>
      </p:sp>
    </p:spTree>
    <p:extLst>
      <p:ext uri="{BB962C8B-B14F-4D97-AF65-F5344CB8AC3E}">
        <p14:creationId xmlns:p14="http://schemas.microsoft.com/office/powerpoint/2010/main" val="1321202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FFC67-8189-68C3-B11B-7756D5594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3AE6C-5356-0B93-7744-9BC1EDB5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602693" cy="706964"/>
          </a:xfrm>
        </p:spPr>
        <p:txBody>
          <a:bodyPr/>
          <a:lstStyle/>
          <a:p>
            <a:r>
              <a:rPr lang="en-US" b="1" dirty="0"/>
              <a:t>Upcoming Scottish EFT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40476-FF1C-9889-1E6E-5F7B5680A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1476"/>
            <a:ext cx="10128742" cy="4446524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EFT Level 3:</a:t>
            </a:r>
            <a:r>
              <a:rPr lang="en-US" sz="2800" dirty="0"/>
              <a:t> Joan &amp; Ligia, currently running. Recruiting for the next running of this (Sept start).</a:t>
            </a:r>
            <a:endParaRPr lang="en-US" sz="2800" b="1" dirty="0"/>
          </a:p>
          <a:p>
            <a:r>
              <a:rPr lang="en-US" sz="2800" b="1" dirty="0"/>
              <a:t>EFT Group Supervision </a:t>
            </a:r>
            <a:r>
              <a:rPr lang="en-US" sz="2800" dirty="0"/>
              <a:t>(with Joan &amp; Ligia; monthly, 6-month commitment): contact us as http://</a:t>
            </a:r>
            <a:r>
              <a:rPr lang="en-US" sz="2800" dirty="0" err="1"/>
              <a:t>www.eft-scotland.org</a:t>
            </a:r>
            <a:r>
              <a:rPr lang="en-US" sz="2800" dirty="0"/>
              <a:t>/?</a:t>
            </a:r>
            <a:r>
              <a:rPr lang="en-US" sz="2800" dirty="0" err="1"/>
              <a:t>page_id</a:t>
            </a:r>
            <a:r>
              <a:rPr lang="en-US" sz="2800" dirty="0"/>
              <a:t>=57 </a:t>
            </a:r>
          </a:p>
          <a:p>
            <a:r>
              <a:rPr lang="en-US" sz="2800" b="1" dirty="0"/>
              <a:t>Also: Skills Development &amp; supervision groups </a:t>
            </a:r>
            <a:r>
              <a:rPr lang="en-US" sz="2800" dirty="0"/>
              <a:t>(currently being run by Daniel </a:t>
            </a:r>
            <a:r>
              <a:rPr lang="en-US" sz="2800" dirty="0" err="1"/>
              <a:t>Manastireanu</a:t>
            </a:r>
            <a:r>
              <a:rPr lang="en-US" sz="2800" dirty="0"/>
              <a:t>, but we are likely to add other facilitators); plan is to run these between Levels trainings </a:t>
            </a:r>
            <a:r>
              <a:rPr lang="en-US" sz="2800" dirty="0">
                <a:hlinkClick r:id="rId2"/>
              </a:rPr>
              <a:t>http://www.emotionfocusedlearning.co.uk/skills-development-groups/</a:t>
            </a: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1087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42931-2416-D543-9D18-A6C56B80C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SI-EFT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1AF23-10D8-184A-9533-E1FA1A4FA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935523"/>
          </a:xfrm>
        </p:spPr>
        <p:txBody>
          <a:bodyPr>
            <a:normAutofit/>
          </a:bodyPr>
          <a:lstStyle/>
          <a:p>
            <a:r>
              <a:rPr lang="en-US" sz="2400" dirty="0">
                <a:hlinkClick r:id="rId3"/>
              </a:rPr>
              <a:t>http://www.eft-scotland.org/</a:t>
            </a:r>
            <a:endParaRPr lang="en-US" sz="2400" dirty="0"/>
          </a:p>
          <a:p>
            <a:r>
              <a:rPr lang="en-US" sz="2400" dirty="0"/>
              <a:t>Webmasters: Ligia &amp; Daniel </a:t>
            </a:r>
            <a:r>
              <a:rPr lang="en-GB" sz="2400" dirty="0" err="1"/>
              <a:t>Manastireanu</a:t>
            </a:r>
            <a:endParaRPr lang="en-GB" sz="2400" dirty="0"/>
          </a:p>
          <a:p>
            <a:r>
              <a:rPr lang="en-GB" sz="2400" dirty="0"/>
              <a:t>Useful material on </a:t>
            </a:r>
            <a:r>
              <a:rPr lang="en-GB" sz="2400" b="1" dirty="0"/>
              <a:t>Research, Resources</a:t>
            </a:r>
          </a:p>
          <a:p>
            <a:r>
              <a:rPr lang="en-GB" sz="2400" dirty="0"/>
              <a:t>We have re-done and updated the </a:t>
            </a:r>
            <a:r>
              <a:rPr lang="en-GB" sz="2400" b="1" dirty="0"/>
              <a:t>Find a Therapist </a:t>
            </a:r>
            <a:r>
              <a:rPr lang="en-GB" sz="2400" dirty="0"/>
              <a:t>page: http://</a:t>
            </a:r>
            <a:r>
              <a:rPr lang="en-GB" sz="2400" dirty="0" err="1"/>
              <a:t>www.eft-scotland.org</a:t>
            </a:r>
            <a:r>
              <a:rPr lang="en-GB" sz="2400" dirty="0"/>
              <a:t>/?</a:t>
            </a:r>
            <a:r>
              <a:rPr lang="en-GB" sz="2400" dirty="0" err="1"/>
              <a:t>page_id</a:t>
            </a:r>
            <a:r>
              <a:rPr lang="en-GB" sz="2400" dirty="0"/>
              <a:t>=503</a:t>
            </a:r>
          </a:p>
          <a:p>
            <a:pPr lvl="1"/>
            <a:r>
              <a:rPr lang="en-GB" sz="2200" dirty="0"/>
              <a:t>Please contact us for additions and corrections via the </a:t>
            </a:r>
            <a:r>
              <a:rPr lang="en-GB" sz="2200" b="1" dirty="0"/>
              <a:t>Contact Us </a:t>
            </a:r>
            <a:r>
              <a:rPr lang="en-GB" sz="2200" dirty="0"/>
              <a:t>page</a:t>
            </a:r>
          </a:p>
          <a:p>
            <a:r>
              <a:rPr lang="en-GB" sz="2400" dirty="0"/>
              <a:t>Payment portal for </a:t>
            </a:r>
            <a:r>
              <a:rPr lang="en-GB" sz="2400" b="1" dirty="0"/>
              <a:t>donations</a:t>
            </a:r>
            <a:r>
              <a:rPr lang="en-GB" sz="2400" dirty="0"/>
              <a:t> currently down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135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24E35-CC22-8046-B030-265376A4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Local EFT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51F7-0E5F-D24D-B961-76C36D024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378" y="2431377"/>
            <a:ext cx="10805398" cy="3846068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800" b="1" i="0" u="sng" strike="noStrike" dirty="0">
                <a:solidFill>
                  <a:srgbClr val="2FB9E1"/>
                </a:solidFill>
                <a:effectLst/>
                <a:hlinkClick r:id="rId2"/>
              </a:rPr>
              <a:t>EFT Institute of Southern California</a:t>
            </a: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800" i="0" u="sng" strike="noStrike" dirty="0">
                <a:solidFill>
                  <a:srgbClr val="2FB9E1"/>
                </a:solidFill>
                <a:effectLst/>
                <a:hlinkClick r:id="rId2"/>
              </a:rPr>
              <a:t>Emotion Focused Therapy Support Group Monthly Gathering</a:t>
            </a:r>
            <a:r>
              <a:rPr lang="en-GB" sz="2800" i="0" dirty="0">
                <a:solidFill>
                  <a:srgbClr val="000000"/>
                </a:solidFill>
                <a:effectLst/>
              </a:rPr>
              <a:t> (Free; donations welcome)</a:t>
            </a:r>
          </a:p>
          <a:p>
            <a:pPr marL="400050" lvl="1">
              <a:lnSpc>
                <a:spcPct val="110000"/>
              </a:lnSpc>
              <a:spcBef>
                <a:spcPts val="0"/>
              </a:spcBef>
            </a:pPr>
            <a:r>
              <a:rPr lang="en-GB" sz="2600" i="0" dirty="0">
                <a:solidFill>
                  <a:srgbClr val="000000"/>
                </a:solidFill>
                <a:effectLst/>
              </a:rPr>
              <a:t>Next meetings: Sunday, </a:t>
            </a:r>
            <a:r>
              <a:rPr lang="en-GB" sz="2600" dirty="0">
                <a:solidFill>
                  <a:srgbClr val="000000"/>
                </a:solidFill>
              </a:rPr>
              <a:t>26 April</a:t>
            </a:r>
            <a:r>
              <a:rPr lang="en-GB" sz="2600" i="0" dirty="0">
                <a:solidFill>
                  <a:srgbClr val="000000"/>
                </a:solidFill>
                <a:effectLst/>
              </a:rPr>
              <a:t> 2026, 10.00 to 12.00 California time zone; on Zoom</a:t>
            </a:r>
          </a:p>
          <a:p>
            <a:r>
              <a:rPr lang="en-US" altLang="en-US" sz="2800" dirty="0"/>
              <a:t>Brief talk about the theory and practice of EFT</a:t>
            </a:r>
          </a:p>
          <a:p>
            <a:r>
              <a:rPr lang="en-US" altLang="en-US" sz="2800" dirty="0"/>
              <a:t>Watch an EFT session and comment on the theory and skills used in the session </a:t>
            </a:r>
          </a:p>
          <a:p>
            <a:r>
              <a:rPr lang="en-US" altLang="en-US" sz="2400" dirty="0"/>
              <a:t>RSVP to https://</a:t>
            </a:r>
            <a:r>
              <a:rPr lang="en-US" altLang="en-US" sz="2400" dirty="0" err="1"/>
              <a:t>www.eftsocal.com</a:t>
            </a:r>
            <a:r>
              <a:rPr lang="en-US" altLang="en-US" sz="2400" dirty="0"/>
              <a:t>/</a:t>
            </a:r>
            <a:r>
              <a:rPr lang="en-US" altLang="en-US" sz="2400" dirty="0" err="1"/>
              <a:t>rsvpforeftsupportgroup</a:t>
            </a:r>
            <a:r>
              <a:rPr lang="en-US" altLang="en-US" sz="2400" dirty="0"/>
              <a:t> </a:t>
            </a:r>
          </a:p>
          <a:p>
            <a:r>
              <a:rPr lang="en-GB" sz="2600" i="0" dirty="0">
                <a:solidFill>
                  <a:srgbClr val="A22506"/>
                </a:solidFill>
                <a:effectLst/>
              </a:rPr>
              <a:t>Open to all mental health clinicians with or without any EFT training</a:t>
            </a:r>
            <a:endParaRPr lang="en-GB" sz="260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1524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FC78-3E5A-5894-925E-F786702C0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Upcoming ISEFT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8246-605C-AB2C-FC77-57E884F9D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76999"/>
          </a:xfrm>
        </p:spPr>
        <p:txBody>
          <a:bodyPr>
            <a:normAutofit/>
          </a:bodyPr>
          <a:lstStyle/>
          <a:p>
            <a:r>
              <a:rPr lang="en-GB" sz="2600" b="1" dirty="0"/>
              <a:t>ISEFT Global Community Network Meeting (open to ISEFT members)</a:t>
            </a:r>
          </a:p>
          <a:p>
            <a:pPr lvl="1"/>
            <a:r>
              <a:rPr lang="en-GB" sz="2400" b="1" dirty="0">
                <a:solidFill>
                  <a:schemeClr val="tx1"/>
                </a:solidFill>
              </a:rPr>
              <a:t>Mon 30 March, EFT for Social Justice/JEDI: Robert Elliott, Dominique Mertens, Tim van </a:t>
            </a:r>
            <a:r>
              <a:rPr lang="en-GB" sz="2400" b="1" dirty="0" err="1">
                <a:solidFill>
                  <a:schemeClr val="tx1"/>
                </a:solidFill>
              </a:rPr>
              <a:t>Wanrooij</a:t>
            </a:r>
            <a:r>
              <a:rPr lang="en-GB" sz="2400" b="1" dirty="0">
                <a:solidFill>
                  <a:schemeClr val="tx1"/>
                </a:solidFill>
              </a:rPr>
              <a:t>, &amp; Michael </a:t>
            </a:r>
            <a:r>
              <a:rPr lang="en-GB" sz="2400" b="1" dirty="0" err="1">
                <a:solidFill>
                  <a:schemeClr val="tx1"/>
                </a:solidFill>
              </a:rPr>
              <a:t>Boiger</a:t>
            </a:r>
            <a:r>
              <a:rPr lang="en-GB" sz="2400" b="1" dirty="0">
                <a:solidFill>
                  <a:schemeClr val="tx1"/>
                </a:solidFill>
              </a:rPr>
              <a:t>. 14.00 – 16.00 UK time</a:t>
            </a:r>
          </a:p>
          <a:p>
            <a:r>
              <a:rPr lang="en-GB" sz="2600" b="1" dirty="0">
                <a:solidFill>
                  <a:schemeClr val="tx1"/>
                </a:solidFill>
              </a:rPr>
              <a:t>Next ISEFT conference scheduled for Antwerp, Belgium, 6-8 July 2027</a:t>
            </a:r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1725260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FC78-3E5A-5894-925E-F786702C0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Other General EFT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8246-605C-AB2C-FC77-57E884F9D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76999"/>
          </a:xfrm>
        </p:spPr>
        <p:txBody>
          <a:bodyPr>
            <a:normAutofit fontScale="92500" lnSpcReduction="10000"/>
          </a:bodyPr>
          <a:lstStyle/>
          <a:p>
            <a:r>
              <a:rPr lang="en-GB" sz="2600" b="1" dirty="0"/>
              <a:t>The Emotion-focused Podcast, with Lou Cooper</a:t>
            </a:r>
            <a:r>
              <a:rPr lang="en-GB" sz="2400" dirty="0"/>
              <a:t>: </a:t>
            </a:r>
          </a:p>
          <a:p>
            <a:pPr lvl="1"/>
            <a:r>
              <a:rPr lang="en-GB" sz="2000" dirty="0"/>
              <a:t>39 episodes available</a:t>
            </a:r>
          </a:p>
          <a:p>
            <a:pPr lvl="1"/>
            <a:r>
              <a:rPr lang="en-GB" sz="2400" dirty="0"/>
              <a:t>Available at: </a:t>
            </a:r>
            <a:r>
              <a:rPr lang="en-GB" sz="2000" dirty="0">
                <a:hlinkClick r:id="rId2"/>
              </a:rPr>
              <a:t>https://www.emotionfocused.com/</a:t>
            </a:r>
            <a:endParaRPr lang="en-GB" sz="2000" dirty="0"/>
          </a:p>
          <a:p>
            <a:r>
              <a:rPr lang="en-GB" sz="2400" b="1" dirty="0">
                <a:effectLst/>
              </a:rPr>
              <a:t>ISEFT Newsletter </a:t>
            </a:r>
            <a:r>
              <a:rPr lang="en-GB" sz="2400" dirty="0">
                <a:effectLst/>
              </a:rPr>
              <a:t>(edite</a:t>
            </a:r>
            <a:r>
              <a:rPr lang="en-GB" sz="2400" dirty="0"/>
              <a:t>d by Sarah Thompson &amp; </a:t>
            </a:r>
            <a:r>
              <a:rPr lang="en-GB" sz="2400" dirty="0" err="1"/>
              <a:t>Ladan</a:t>
            </a:r>
            <a:r>
              <a:rPr lang="en-GB" sz="2400" dirty="0"/>
              <a:t> </a:t>
            </a:r>
            <a:r>
              <a:rPr lang="en-GB" sz="2400" dirty="0" err="1"/>
              <a:t>Safvati</a:t>
            </a:r>
            <a:r>
              <a:rPr lang="en-GB" sz="2400" dirty="0"/>
              <a:t>)</a:t>
            </a:r>
            <a:endParaRPr lang="en-GB" sz="2400" b="1" dirty="0">
              <a:effectLst/>
            </a:endParaRPr>
          </a:p>
          <a:p>
            <a:pPr lvl="1"/>
            <a:r>
              <a:rPr lang="en-GB" sz="2200" b="1" dirty="0">
                <a:effectLst/>
              </a:rPr>
              <a:t>Available at: </a:t>
            </a:r>
            <a:r>
              <a:rPr lang="en-GB" sz="2200" b="1" dirty="0">
                <a:effectLst/>
                <a:hlinkClick r:id="rId3"/>
              </a:rPr>
              <a:t>https://www.iseft.org/page-18287</a:t>
            </a:r>
            <a:endParaRPr lang="en-GB" sz="2200" b="1" dirty="0">
              <a:effectLst/>
            </a:endParaRPr>
          </a:p>
          <a:p>
            <a:pPr lvl="1"/>
            <a:r>
              <a:rPr lang="en-GB" sz="2200" b="1" dirty="0">
                <a:effectLst/>
              </a:rPr>
              <a:t>Latest Issue: Edition 10, Dec 2025</a:t>
            </a:r>
          </a:p>
          <a:p>
            <a:r>
              <a:rPr lang="en-GB" sz="2400" b="1" dirty="0">
                <a:effectLst/>
              </a:rPr>
              <a:t>EFT SOCAL Newsletter:</a:t>
            </a:r>
          </a:p>
          <a:p>
            <a:pPr lvl="1"/>
            <a:r>
              <a:rPr lang="en-GB" sz="2400" dirty="0"/>
              <a:t>Produced by </a:t>
            </a:r>
            <a:r>
              <a:rPr lang="en-GB" sz="2400" dirty="0" err="1"/>
              <a:t>Ladan</a:t>
            </a:r>
            <a:r>
              <a:rPr lang="en-GB" sz="2400" dirty="0"/>
              <a:t> </a:t>
            </a:r>
            <a:r>
              <a:rPr lang="en-GB" sz="2400" dirty="0" err="1"/>
              <a:t>Safvati</a:t>
            </a:r>
            <a:r>
              <a:rPr lang="en-GB" sz="2400" dirty="0"/>
              <a:t>, EFT Institute of Southern California</a:t>
            </a:r>
          </a:p>
          <a:p>
            <a:pPr lvl="1"/>
            <a:r>
              <a:rPr lang="en-GB" sz="2400" dirty="0"/>
              <a:t>Subscribe at: https://</a:t>
            </a:r>
            <a:r>
              <a:rPr lang="en-GB" sz="2400" dirty="0" err="1"/>
              <a:t>www.eftsocal.com</a:t>
            </a:r>
            <a:r>
              <a:rPr lang="en-GB" sz="24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683361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9130F-DA87-7647-A3F1-114DBBE8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344510" cy="706964"/>
          </a:xfrm>
        </p:spPr>
        <p:txBody>
          <a:bodyPr/>
          <a:lstStyle/>
          <a:p>
            <a:r>
              <a:rPr lang="en-US" b="1" dirty="0"/>
              <a:t>Upcoming Scottish EFT Network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1445F-4ABD-D14C-8221-37807CA03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005" y="2446986"/>
            <a:ext cx="9968453" cy="4411014"/>
          </a:xfrm>
        </p:spPr>
        <p:txBody>
          <a:bodyPr>
            <a:normAutofit lnSpcReduction="10000"/>
          </a:bodyPr>
          <a:lstStyle/>
          <a:p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Thursday, 14 May 2026 (video): Shigeru </a:t>
            </a:r>
            <a:r>
              <a:rPr lang="en-GB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Iwakabe</a:t>
            </a:r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A Demonstration of the Two-Chair Technique in Emotion-Focused Therapy (APA </a:t>
            </a:r>
            <a:r>
              <a:rPr lang="en-GB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Psyctherapy</a:t>
            </a:r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book study group: chapters 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&amp; 6 (facilitators: Svetlana </a:t>
            </a:r>
            <a:r>
              <a:rPr lang="en-GB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Lilova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&amp; Zhi Li)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Sunday, 19 July 2026 (live demonstration): Robert Elliott; book study group: chapters 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 &amp; 9 (facilitated by: ??)</a:t>
            </a:r>
          </a:p>
          <a:p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Thursday, 17 Sept 2026 (video tba): book study group: chapters 10 &amp; 11 (facilitated by: ??)</a:t>
            </a:r>
          </a:p>
          <a:p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Sunday, 15 Nov 2026 (video tba): book study group: chapters 12 &amp; 13 (facilitated by: ??)</a:t>
            </a:r>
          </a:p>
          <a:p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81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B1312-DEAD-254C-887C-588E30BE7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495117" cy="706964"/>
          </a:xfrm>
        </p:spPr>
        <p:txBody>
          <a:bodyPr/>
          <a:lstStyle/>
          <a:p>
            <a:r>
              <a:rPr lang="en-US" b="1" dirty="0"/>
              <a:t>Robert Report: Recent EFT Publications/ Presentations/Work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97DA1-336F-A44D-8D27-C05A323BD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049081"/>
            <a:ext cx="10002903" cy="4550735"/>
          </a:xfrm>
        </p:spPr>
        <p:txBody>
          <a:bodyPr>
            <a:noAutofit/>
          </a:bodyPr>
          <a:lstStyle/>
          <a:p>
            <a:r>
              <a:rPr lang="en-US" sz="2400" i="1" dirty="0"/>
              <a:t>In press:</a:t>
            </a:r>
            <a:endParaRPr lang="en-US" sz="2000" dirty="0"/>
          </a:p>
          <a:p>
            <a:pPr lvl="1"/>
            <a:r>
              <a:rPr lang="en-US" sz="2000" dirty="0"/>
              <a:t>Robinson, A., &amp; Elliott, R. (2025). Neurodiversity-Affirming Emotion-Focused Group Therapy: An Exploratory Outcome Study. </a:t>
            </a:r>
            <a:r>
              <a:rPr lang="en-US" sz="2000" i="1" dirty="0"/>
              <a:t>Counselling &amp; Psychotherapy Research.</a:t>
            </a:r>
            <a:r>
              <a:rPr lang="en-US" sz="2000" dirty="0"/>
              <a:t> </a:t>
            </a:r>
          </a:p>
          <a:p>
            <a:r>
              <a:rPr lang="en-US" sz="2400" dirty="0"/>
              <a:t>Accepted:</a:t>
            </a:r>
          </a:p>
          <a:p>
            <a:pPr lvl="1"/>
            <a:r>
              <a:rPr lang="en-US" sz="2200" dirty="0"/>
              <a:t>Elliott, R., Macdonald, J., Steigler, J., &amp; Chatha, S.  (2026). Exploring </a:t>
            </a:r>
            <a:r>
              <a:rPr lang="en-US" sz="2200" dirty="0" err="1"/>
              <a:t>stuckness</a:t>
            </a:r>
            <a:r>
              <a:rPr lang="en-US" sz="2200" dirty="0"/>
              <a:t> in emotion-focused therapy: A pilot analysis of therapeutic impasse. In P. </a:t>
            </a:r>
            <a:r>
              <a:rPr lang="en-US" sz="2200" dirty="0" err="1"/>
              <a:t>Muntigl</a:t>
            </a:r>
            <a:r>
              <a:rPr lang="en-US" sz="2200" dirty="0"/>
              <a:t> &amp; A Horvath (eds.), </a:t>
            </a:r>
            <a:r>
              <a:rPr lang="en-US" sz="2200" i="1" dirty="0"/>
              <a:t>Managing Therapeutic Impasses: Fostering cooperation through interaction</a:t>
            </a:r>
            <a:r>
              <a:rPr lang="en-US" sz="2200" dirty="0"/>
              <a:t>. </a:t>
            </a:r>
          </a:p>
          <a:p>
            <a:pPr lvl="1"/>
            <a:r>
              <a:rPr lang="en-US" sz="2200" dirty="0"/>
              <a:t>Monteiro, M., Elliott, R., Nogueira, D., Mesquita, E., &amp; Cunha, C. (2026). </a:t>
            </a:r>
            <a:r>
              <a:rPr lang="en-GB" sz="2000" dirty="0"/>
              <a:t>When less is enough: Streamlining assessment methods for treatment integrity in emotion-focused therapy. </a:t>
            </a:r>
            <a:r>
              <a:rPr lang="en-GB" sz="2000" i="1" dirty="0"/>
              <a:t>Counselling Psychology Quarterly.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51986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2E7E8-8935-14B0-451D-A803E26C8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61ED-F733-6F8D-7185-87CA59A51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495117" cy="706964"/>
          </a:xfrm>
        </p:spPr>
        <p:txBody>
          <a:bodyPr/>
          <a:lstStyle/>
          <a:p>
            <a:r>
              <a:rPr lang="en-US" b="1" dirty="0"/>
              <a:t>Robert Report: Recent EFT Publications/ Presentations/Work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0C2AF-BC51-35CF-625E-70F97B7E5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79710"/>
            <a:ext cx="10002903" cy="4550735"/>
          </a:xfrm>
        </p:spPr>
        <p:txBody>
          <a:bodyPr>
            <a:noAutofit/>
          </a:bodyPr>
          <a:lstStyle/>
          <a:p>
            <a:r>
              <a:rPr lang="en-US" sz="2800" dirty="0"/>
              <a:t>Submitted/resubmitted:</a:t>
            </a:r>
          </a:p>
          <a:p>
            <a:pPr lvl="1"/>
            <a:r>
              <a:rPr lang="en-US" sz="2400" dirty="0" err="1"/>
              <a:t>Manastireanu</a:t>
            </a:r>
            <a:r>
              <a:rPr lang="en-US" sz="2400" dirty="0"/>
              <a:t>, Elliott &amp; Stephen. </a:t>
            </a:r>
            <a:r>
              <a:rPr lang="en-US" sz="2400" i="1" dirty="0"/>
              <a:t>Collaborative Case Formulation Work in Emotion Focused Therapy: A Process Microanalytic Study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Lakioti &amp; Elliott. </a:t>
            </a:r>
            <a:r>
              <a:rPr lang="en-US" sz="2400" i="1" dirty="0"/>
              <a:t>Integrating Focusing into Emotion-Focused Therapy: A Therapist Interview Study </a:t>
            </a:r>
          </a:p>
          <a:p>
            <a:pPr lvl="1"/>
            <a:r>
              <a:rPr lang="en-US" sz="2400" dirty="0"/>
              <a:t>Smith et al. </a:t>
            </a:r>
            <a:r>
              <a:rPr lang="en-US" sz="2400" i="1" dirty="0"/>
              <a:t>The contribution of Focusing training to trainee EFT therapists’ capacity for presence for themselves and their clients</a:t>
            </a:r>
          </a:p>
          <a:p>
            <a:pPr lvl="1"/>
            <a:r>
              <a:rPr lang="en-US" sz="2400" i="1" dirty="0"/>
              <a:t>[Papers with Bill Stiles &amp; Biljana van Rijn on long-term psychotherapy case with fragile process and </a:t>
            </a:r>
            <a:r>
              <a:rPr lang="en-US" sz="2400" i="1" dirty="0" err="1"/>
              <a:t>suicicality</a:t>
            </a:r>
            <a:r>
              <a:rPr lang="en-US" sz="2400" i="1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743598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1E2B5-7D46-FE05-2BFF-8D8C19AA7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C4A27-8CFB-64D2-F9F8-05445B768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495117" cy="706964"/>
          </a:xfrm>
        </p:spPr>
        <p:txBody>
          <a:bodyPr/>
          <a:lstStyle/>
          <a:p>
            <a:r>
              <a:rPr lang="en-US" b="1" dirty="0"/>
              <a:t>Robert Report: Recent EFT Publications/ Presentations/Work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0E8E0-42D7-64EE-6305-9FF398BB9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79710"/>
            <a:ext cx="10002903" cy="4550735"/>
          </a:xfrm>
        </p:spPr>
        <p:txBody>
          <a:bodyPr>
            <a:noAutofit/>
          </a:bodyPr>
          <a:lstStyle/>
          <a:p>
            <a:r>
              <a:rPr lang="en-US" sz="2600" i="1" dirty="0"/>
              <a:t>In </a:t>
            </a:r>
            <a:r>
              <a:rPr lang="en-US" sz="2600" dirty="0"/>
              <a:t>preparation/revision:</a:t>
            </a:r>
          </a:p>
          <a:p>
            <a:pPr lvl="1"/>
            <a:r>
              <a:rPr lang="en-US" sz="2600" dirty="0"/>
              <a:t>2</a:t>
            </a:r>
            <a:r>
              <a:rPr lang="en-US" sz="2600" baseline="30000" dirty="0"/>
              <a:t>nd</a:t>
            </a:r>
            <a:r>
              <a:rPr lang="en-US" sz="2600" dirty="0"/>
              <a:t> edition of </a:t>
            </a:r>
            <a:r>
              <a:rPr lang="en-US" sz="2600" i="1" dirty="0"/>
              <a:t>Emotion-focused Counseling in Action. Sage.</a:t>
            </a:r>
          </a:p>
          <a:p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1863167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6304-E718-5649-A5E8-EA1CD6215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675" y="919879"/>
            <a:ext cx="9369911" cy="706964"/>
          </a:xfrm>
        </p:spPr>
        <p:txBody>
          <a:bodyPr/>
          <a:lstStyle/>
          <a:p>
            <a:r>
              <a:rPr lang="en-US" sz="3200" b="1" dirty="0"/>
              <a:t>Presentation, Part 1: </a:t>
            </a:r>
            <a:r>
              <a:rPr lang="en-GB" sz="3200" b="1" dirty="0"/>
              <a:t>Poetry Reading: Another EFT Myth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9BB9-FCDF-B345-B331-14A2F31F8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96" y="2264485"/>
            <a:ext cx="10086787" cy="4778571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https://pe-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eft.blogspot.com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/2025/11/eft-myth-number-5-process-in-four.html</a:t>
            </a:r>
          </a:p>
        </p:txBody>
      </p:sp>
    </p:spTree>
    <p:extLst>
      <p:ext uri="{BB962C8B-B14F-4D97-AF65-F5344CB8AC3E}">
        <p14:creationId xmlns:p14="http://schemas.microsoft.com/office/powerpoint/2010/main" val="106140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F389B-84C6-8D4C-8F1B-5D7B917A8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Welcome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B9B9-0BC9-FB4C-97D5-288A49E10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913" y="2494625"/>
            <a:ext cx="10591375" cy="436337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Welcome to today’s Scottish EFT Network meeting</a:t>
            </a:r>
          </a:p>
          <a:p>
            <a:r>
              <a:rPr lang="en-US" sz="2400" dirty="0"/>
              <a:t>Scottish EFT Network Meetings are sponsored by the Scottish Institute for Emotion-Focused Therapy (SI-EFT)</a:t>
            </a:r>
          </a:p>
          <a:p>
            <a:r>
              <a:rPr lang="en-US" sz="2400" dirty="0"/>
              <a:t>The SI-EFT Board welcomes you: </a:t>
            </a:r>
            <a:r>
              <a:rPr lang="en-GB" sz="2400" dirty="0"/>
              <a:t>Joan Shearer, Ligia </a:t>
            </a:r>
            <a:r>
              <a:rPr lang="en-GB" sz="2400" dirty="0" err="1"/>
              <a:t>Manastireanu</a:t>
            </a:r>
            <a:r>
              <a:rPr lang="en-GB" sz="2400" dirty="0"/>
              <a:t>, Robert Elliott, Lorna Carrick &amp; Anna Robinson </a:t>
            </a:r>
          </a:p>
          <a:p>
            <a:r>
              <a:rPr lang="en-GB" sz="2400" dirty="0"/>
              <a:t>Network meetings are currently held six times per year: Jan, March, May, July, Sept, Nov</a:t>
            </a:r>
          </a:p>
          <a:p>
            <a:r>
              <a:rPr lang="en-GB" sz="2400" dirty="0">
                <a:highlight>
                  <a:srgbClr val="FFFF00"/>
                </a:highlight>
              </a:rPr>
              <a:t>We continue to alternate between Sunday and Thursday evenings 5 – 9pm UK time (allows wider range of people to attend).  Next time, in May, we will meet on a Thursday evening (UK time)</a:t>
            </a:r>
          </a:p>
          <a:p>
            <a:r>
              <a:rPr lang="en-GB" sz="2400" dirty="0"/>
              <a:t>Network meetings are currently free</a:t>
            </a:r>
          </a:p>
        </p:txBody>
      </p:sp>
    </p:spTree>
    <p:extLst>
      <p:ext uri="{BB962C8B-B14F-4D97-AF65-F5344CB8AC3E}">
        <p14:creationId xmlns:p14="http://schemas.microsoft.com/office/powerpoint/2010/main" val="647411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552B1-F7D5-6331-FF5B-4FEF3775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21269"/>
            <a:ext cx="9540755" cy="706964"/>
          </a:xfrm>
        </p:spPr>
        <p:txBody>
          <a:bodyPr/>
          <a:lstStyle/>
          <a:p>
            <a:r>
              <a:rPr lang="en-US" sz="4000" b="1" dirty="0"/>
              <a:t>Presentation, Part 2: </a:t>
            </a:r>
            <a:r>
              <a:rPr lang="en-GB" sz="4000" b="1" dirty="0"/>
              <a:t>Personal Development in EFT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8DEDF-1808-E630-7B77-23E959E2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92663"/>
            <a:ext cx="8825659" cy="4116277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Within EFT world, there appears to be a ground swell of interest therapist personal development</a:t>
            </a:r>
          </a:p>
          <a:p>
            <a:pPr lvl="1"/>
            <a:r>
              <a:rPr lang="en-US" sz="2400" b="1" dirty="0"/>
              <a:t>Addressing various kinds of blocks that interfere with development</a:t>
            </a:r>
          </a:p>
          <a:p>
            <a:pPr lvl="1"/>
            <a:r>
              <a:rPr lang="en-US" sz="2400" b="1" dirty="0"/>
              <a:t>Supplemental Training in Focusing</a:t>
            </a:r>
          </a:p>
          <a:p>
            <a:pPr lvl="1"/>
            <a:r>
              <a:rPr lang="en-US" sz="2400" b="1" dirty="0"/>
              <a:t>Personal development groups for EFT therapists (application of EFT group therapy)</a:t>
            </a:r>
          </a:p>
          <a:p>
            <a:pPr lvl="1"/>
            <a:r>
              <a:rPr lang="en-US" sz="2400" b="1" dirty="0"/>
              <a:t>Small group skill practice/personal development sessions</a:t>
            </a:r>
          </a:p>
          <a:p>
            <a:pPr lvl="1"/>
            <a:r>
              <a:rPr lang="en-US" sz="2400" b="1" dirty="0"/>
              <a:t>Personal therapy for EFT therapists</a:t>
            </a:r>
          </a:p>
        </p:txBody>
      </p:sp>
    </p:spTree>
    <p:extLst>
      <p:ext uri="{BB962C8B-B14F-4D97-AF65-F5344CB8AC3E}">
        <p14:creationId xmlns:p14="http://schemas.microsoft.com/office/powerpoint/2010/main" val="3193670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3DF8-E358-194B-A7AB-E7B05A97D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Segment 2: 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7A079-7CCB-214C-8EC9-EFBD5B9F2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38400"/>
            <a:ext cx="9769078" cy="4230624"/>
          </a:xfrm>
        </p:spPr>
        <p:txBody>
          <a:bodyPr>
            <a:normAutofit/>
          </a:bodyPr>
          <a:lstStyle/>
          <a:p>
            <a:r>
              <a:rPr lang="en-US" sz="2400" dirty="0"/>
              <a:t>Suggestions for commenting on videos or live demonstrations:</a:t>
            </a:r>
          </a:p>
          <a:p>
            <a:pPr lvl="1"/>
            <a:r>
              <a:rPr lang="en-US" sz="2000" dirty="0"/>
              <a:t>Be respectful</a:t>
            </a:r>
          </a:p>
          <a:p>
            <a:pPr lvl="1"/>
            <a:r>
              <a:rPr lang="en-US" sz="2000" dirty="0"/>
              <a:t>It’s optional, not a requirement</a:t>
            </a:r>
          </a:p>
          <a:p>
            <a:pPr lvl="1"/>
            <a:r>
              <a:rPr lang="en-US" sz="2000" dirty="0"/>
              <a:t>Have fun &amp; engage with the video</a:t>
            </a:r>
          </a:p>
          <a:p>
            <a:pPr lvl="1"/>
            <a:r>
              <a:rPr lang="en-US" sz="2000" dirty="0"/>
              <a:t>Some things you can comment on: </a:t>
            </a:r>
          </a:p>
          <a:p>
            <a:pPr lvl="2"/>
            <a:r>
              <a:rPr lang="en-US" sz="1800" dirty="0"/>
              <a:t>Client feelings you are resonating with in your body</a:t>
            </a:r>
          </a:p>
          <a:p>
            <a:pPr lvl="2"/>
            <a:r>
              <a:rPr lang="en-US" sz="1800" dirty="0"/>
              <a:t>Key emotion processes</a:t>
            </a:r>
          </a:p>
          <a:p>
            <a:pPr lvl="2"/>
            <a:r>
              <a:rPr lang="en-US" sz="1800" dirty="0"/>
              <a:t>Therapist EFT response modes</a:t>
            </a:r>
          </a:p>
          <a:p>
            <a:pPr lvl="2"/>
            <a:r>
              <a:rPr lang="en-US" sz="1800" dirty="0"/>
              <a:t>Things you don’t understand or that you find puzzling</a:t>
            </a:r>
          </a:p>
          <a:p>
            <a:pPr lvl="2"/>
            <a:r>
              <a:rPr lang="en-US" sz="1800" dirty="0"/>
              <a:t>Anything that grabs you or inspires you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653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3DF8-E358-194B-A7AB-E7B05A97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978" y="859971"/>
            <a:ext cx="9791610" cy="706964"/>
          </a:xfrm>
        </p:spPr>
        <p:txBody>
          <a:bodyPr/>
          <a:lstStyle/>
          <a:p>
            <a:r>
              <a:rPr lang="en-US" b="1" dirty="0"/>
              <a:t>Segment 3: </a:t>
            </a:r>
            <a:r>
              <a:rPr lang="en-GB" dirty="0"/>
              <a:t>Book Study Group/Networking/ Segment (60 min)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7A079-7CCB-214C-8EC9-EFBD5B9F2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48404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Three parallel tracks in small groups: </a:t>
            </a:r>
          </a:p>
          <a:p>
            <a:pPr lvl="1"/>
            <a:r>
              <a:rPr lang="en-GB" sz="2800" dirty="0"/>
              <a:t>(1) Small group discussion of Chapters 2 &amp; 3 of Learning 2; Facilitators: Inga &amp; Inna; Robert joins for last 15 min</a:t>
            </a:r>
          </a:p>
          <a:p>
            <a:pPr lvl="1"/>
            <a:r>
              <a:rPr lang="en-GB" sz="2800" dirty="0"/>
              <a:t>(2) Connect with others in the community about the video and where you are currently in your EFT practice; </a:t>
            </a:r>
          </a:p>
          <a:p>
            <a:pPr lvl="1"/>
            <a:r>
              <a:rPr lang="en-GB" sz="2800" dirty="0"/>
              <a:t>(3) Skill practice/embody a client/small group supervision.</a:t>
            </a:r>
          </a:p>
        </p:txBody>
      </p:sp>
    </p:spTree>
    <p:extLst>
      <p:ext uri="{BB962C8B-B14F-4D97-AF65-F5344CB8AC3E}">
        <p14:creationId xmlns:p14="http://schemas.microsoft.com/office/powerpoint/2010/main" val="3246386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B82A-7713-D26B-B80B-C640253EA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a typeface="Times New Roman" panose="02020603050405020304" pitchFamily="18" charset="0"/>
              </a:rPr>
              <a:t>Feedback/Suggestions: </a:t>
            </a:r>
            <a:br>
              <a:rPr lang="en-GB" b="1" dirty="0">
                <a:ea typeface="Times New Roman" panose="02020603050405020304" pitchFamily="18" charset="0"/>
              </a:rPr>
            </a:br>
            <a:r>
              <a:rPr lang="en-GB" b="1" dirty="0">
                <a:ea typeface="Times New Roman" panose="02020603050405020304" pitchFamily="18" charset="0"/>
              </a:rPr>
              <a:t>March 2026 meeting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266D5-C285-22B4-0C47-85D8FE0F1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54500"/>
          </a:xfrm>
        </p:spPr>
        <p:txBody>
          <a:bodyPr>
            <a:normAutofit/>
          </a:bodyPr>
          <a:lstStyle/>
          <a:p>
            <a:r>
              <a:rPr lang="en-US" dirty="0"/>
              <a:t>Request for guidelines for contributing to chat during videos: I did a quick scan of comments and they all looked fine to me. My suggestions:</a:t>
            </a:r>
          </a:p>
          <a:p>
            <a:pPr lvl="1"/>
            <a:r>
              <a:rPr lang="en-US" dirty="0"/>
              <a:t>Be respectful</a:t>
            </a:r>
          </a:p>
          <a:p>
            <a:pPr lvl="1"/>
            <a:r>
              <a:rPr lang="en-US" dirty="0"/>
              <a:t>It’s optional, not a requirement</a:t>
            </a:r>
          </a:p>
          <a:p>
            <a:pPr lvl="1"/>
            <a:r>
              <a:rPr lang="en-US" dirty="0"/>
              <a:t>Have fun &amp; engage with the video</a:t>
            </a:r>
          </a:p>
          <a:p>
            <a:pPr lvl="1"/>
            <a:r>
              <a:rPr lang="en-US" dirty="0"/>
              <a:t>Some things you can comment on: </a:t>
            </a:r>
          </a:p>
          <a:p>
            <a:pPr lvl="2"/>
            <a:r>
              <a:rPr lang="en-US" dirty="0"/>
              <a:t>Client feelings you are resonating with in your body</a:t>
            </a:r>
          </a:p>
          <a:p>
            <a:pPr lvl="2"/>
            <a:r>
              <a:rPr lang="en-US" dirty="0"/>
              <a:t>Key emotion processes</a:t>
            </a:r>
          </a:p>
          <a:p>
            <a:pPr lvl="2"/>
            <a:r>
              <a:rPr lang="en-US" dirty="0"/>
              <a:t>Therapist EFT response modes</a:t>
            </a:r>
          </a:p>
          <a:p>
            <a:pPr lvl="2"/>
            <a:r>
              <a:rPr lang="en-US" dirty="0"/>
              <a:t>Things you don’t understand or that you find puzzling</a:t>
            </a:r>
          </a:p>
          <a:p>
            <a:pPr lvl="2"/>
            <a:r>
              <a:rPr lang="en-US" dirty="0"/>
              <a:t>Anything that grabs you or inspires you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561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F1AD1-8E69-B1BA-7CC7-D42B1EAD5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7AF2-B47C-E1EA-18F8-71518FB63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a typeface="Times New Roman" panose="02020603050405020304" pitchFamily="18" charset="0"/>
              </a:rPr>
              <a:t>Feedback/Suggestions from previous meetings: Jan 2026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6474-69A0-72E1-6552-FBCBB3315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community liked the format a lot, so we will continue with it</a:t>
            </a:r>
          </a:p>
          <a:p>
            <a:r>
              <a:rPr lang="en-US" dirty="0"/>
              <a:t>Agreed to include reminder about the readings in the announcement email</a:t>
            </a:r>
          </a:p>
          <a:p>
            <a:r>
              <a:rPr lang="en-US" dirty="0"/>
              <a:t>The community agreed with the plan to move to a yearly membership/ subscription model, and had further suggestions:</a:t>
            </a:r>
          </a:p>
          <a:p>
            <a:pPr lvl="1"/>
            <a:r>
              <a:rPr lang="en-US" dirty="0"/>
              <a:t>Various suggestions for money transfer: </a:t>
            </a:r>
            <a:r>
              <a:rPr lang="en-US" dirty="0" err="1"/>
              <a:t>eg</a:t>
            </a:r>
            <a:r>
              <a:rPr lang="en-US" dirty="0"/>
              <a:t>, ko-fi :  </a:t>
            </a:r>
            <a:r>
              <a:rPr lang="en-GB" dirty="0">
                <a:hlinkClick r:id="rId2"/>
              </a:rPr>
              <a:t>https://ko-fi.com/pricing</a:t>
            </a:r>
            <a:r>
              <a:rPr lang="en-GB" dirty="0"/>
              <a:t> ; transfer wise.</a:t>
            </a:r>
          </a:p>
          <a:p>
            <a:pPr lvl="1"/>
            <a:r>
              <a:rPr lang="en-GB" dirty="0"/>
              <a:t>Also suggested using  Eventbrite tickets, maybe in addition to yearly subscriptions</a:t>
            </a:r>
          </a:p>
          <a:p>
            <a:pPr lvl="1"/>
            <a:r>
              <a:rPr lang="en-GB" dirty="0"/>
              <a:t>Also suggested: Offer a year’s subscription to folks who take trainings with us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336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EBB8F-FD10-2A8B-018F-B63DB6C2E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81965-2D7C-33FB-BBBC-7ED3CC91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a typeface="Times New Roman" panose="02020603050405020304" pitchFamily="18" charset="0"/>
              </a:rPr>
              <a:t>Feedback/Suggestions: </a:t>
            </a:r>
            <a:br>
              <a:rPr lang="en-GB" b="1" dirty="0">
                <a:ea typeface="Times New Roman" panose="02020603050405020304" pitchFamily="18" charset="0"/>
              </a:rPr>
            </a:br>
            <a:r>
              <a:rPr lang="en-GB" b="1" dirty="0">
                <a:ea typeface="Times New Roman" panose="02020603050405020304" pitchFamily="18" charset="0"/>
              </a:rPr>
              <a:t>November 2025 meeting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DE250-7585-2501-E87E-5268C66C6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People are excited about the book group segment/track</a:t>
            </a:r>
          </a:p>
          <a:p>
            <a:r>
              <a:rPr lang="en-US" sz="2400" dirty="0"/>
              <a:t>Proposed/agreed a hybrid model: 45 min small group discussion (with separate facilitators); followed by 15 min with Robert</a:t>
            </a:r>
          </a:p>
          <a:p>
            <a:r>
              <a:rPr lang="en-US" sz="2400" dirty="0"/>
              <a:t>The beginning part is too long (35 min) and could have been done in 10 min</a:t>
            </a:r>
          </a:p>
          <a:p>
            <a:r>
              <a:rPr lang="en-US" sz="2400" dirty="0"/>
              <a:t>Folks missed the opportunity to discuss the video; we agreed to leave more time for this by shrinking the first segments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122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E4E23-23B4-DF45-9F1E-25262D59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7917" cy="706964"/>
          </a:xfrm>
        </p:spPr>
        <p:txBody>
          <a:bodyPr/>
          <a:lstStyle/>
          <a:p>
            <a:r>
              <a:rPr lang="en-GB" sz="3600" b="1" dirty="0">
                <a:ea typeface="Times New Roman" panose="02020603050405020304" pitchFamily="18" charset="0"/>
              </a:rPr>
              <a:t>Feedback/Suggestions: </a:t>
            </a:r>
            <a:br>
              <a:rPr lang="en-GB" sz="3600" b="1" dirty="0">
                <a:ea typeface="Times New Roman" panose="02020603050405020304" pitchFamily="18" charset="0"/>
              </a:rPr>
            </a:br>
            <a:r>
              <a:rPr lang="en-GB" sz="3600" b="1" dirty="0">
                <a:ea typeface="Times New Roman" panose="02020603050405020304" pitchFamily="18" charset="0"/>
              </a:rPr>
              <a:t>September 2025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56C24-E5E0-0444-9111-3CF1BF7BF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98651"/>
            <a:ext cx="9037917" cy="4359349"/>
          </a:xfrm>
        </p:spPr>
        <p:txBody>
          <a:bodyPr>
            <a:normAutofit/>
          </a:bodyPr>
          <a:lstStyle/>
          <a:p>
            <a:r>
              <a:rPr lang="en-GB" sz="2400" dirty="0">
                <a:effectLst/>
                <a:ea typeface="Times New Roman" panose="02020603050405020304" pitchFamily="18" charset="0"/>
              </a:rPr>
              <a:t>Significant interest in LEFT2 book study group</a:t>
            </a:r>
          </a:p>
          <a:p>
            <a:r>
              <a:rPr lang="en-GB" sz="2400" dirty="0">
                <a:ea typeface="Times New Roman" panose="02020603050405020304" pitchFamily="18" charset="0"/>
              </a:rPr>
              <a:t>Some interest in possibility of forming a national or regional EFT Society</a:t>
            </a:r>
          </a:p>
          <a:p>
            <a:r>
              <a:rPr lang="en-GB" sz="2400" dirty="0">
                <a:effectLst/>
                <a:ea typeface="Times New Roman" panose="02020603050405020304" pitchFamily="18" charset="0"/>
              </a:rPr>
              <a:t>Request from Nia to create a </a:t>
            </a:r>
            <a:r>
              <a:rPr lang="en-GB" sz="2400" dirty="0">
                <a:ea typeface="Times New Roman" panose="02020603050405020304" pitchFamily="18" charset="0"/>
              </a:rPr>
              <a:t>EFT-C section on the SI-EFT website</a:t>
            </a:r>
            <a:endParaRPr lang="en-GB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98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46BC-0CB3-A56C-F60F-A7A2F225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Feedback/Suggestions from July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8097C-95A2-0573-7AEB-F2F127A05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support for continuing these Network meetings</a:t>
            </a:r>
          </a:p>
          <a:p>
            <a:r>
              <a:rPr lang="en-US" dirty="0"/>
              <a:t>Interest in starting a theory review group</a:t>
            </a:r>
          </a:p>
          <a:p>
            <a:r>
              <a:rPr lang="en-US" dirty="0"/>
              <a:t>Robert suggested this might involve a book study group to go through the LEFT 2</a:t>
            </a:r>
            <a:r>
              <a:rPr lang="en-US" baseline="30000" dirty="0"/>
              <a:t>nd</a:t>
            </a:r>
            <a:r>
              <a:rPr lang="en-US" dirty="0"/>
              <a:t> ed.</a:t>
            </a:r>
          </a:p>
          <a:p>
            <a:r>
              <a:rPr lang="en-US" dirty="0"/>
              <a:t>Participants asked if this could be tied to the video/other content discussed in the meeting. Robert suggested starting with the Marginalization injury chapter (chapter 17) for the September meeting and offered to distribute a copy of the PCEP JEDI article</a:t>
            </a:r>
          </a:p>
        </p:txBody>
      </p:sp>
    </p:spTree>
    <p:extLst>
      <p:ext uri="{BB962C8B-B14F-4D97-AF65-F5344CB8AC3E}">
        <p14:creationId xmlns:p14="http://schemas.microsoft.com/office/powerpoint/2010/main" val="5931314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8C64B-2BC9-98C7-B493-694A81104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3C386-7D64-52E4-C330-69AA9F6CD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7917" cy="706964"/>
          </a:xfrm>
        </p:spPr>
        <p:txBody>
          <a:bodyPr/>
          <a:lstStyle/>
          <a:p>
            <a:r>
              <a:rPr lang="en-GB" b="1" dirty="0"/>
              <a:t>Feedback/Suggestions from </a:t>
            </a:r>
            <a:r>
              <a:rPr lang="en-GB" b="1"/>
              <a:t>March Meeting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A0F37-490F-221B-12D4-44DB1FDCE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65873"/>
            <a:ext cx="9037917" cy="4692127"/>
          </a:xfrm>
        </p:spPr>
        <p:txBody>
          <a:bodyPr>
            <a:normAutofit/>
          </a:bodyPr>
          <a:lstStyle/>
          <a:p>
            <a:r>
              <a:rPr lang="en-GB" sz="2000" dirty="0">
                <a:effectLst/>
                <a:ea typeface="Times New Roman" panose="02020603050405020304" pitchFamily="18" charset="0"/>
              </a:rPr>
              <a:t>More guidelines for the practice segment. re: embodying a client or in peer supervision</a:t>
            </a:r>
          </a:p>
          <a:p>
            <a:r>
              <a:rPr lang="en-GB" sz="2000" dirty="0">
                <a:effectLst/>
                <a:ea typeface="Times New Roman" panose="02020603050405020304" pitchFamily="18" charset="0"/>
              </a:rPr>
              <a:t>Embodying process is enriching</a:t>
            </a:r>
          </a:p>
          <a:p>
            <a:r>
              <a:rPr lang="en-GB" sz="2000" dirty="0">
                <a:ea typeface="Times New Roman" panose="02020603050405020304" pitchFamily="18" charset="0"/>
              </a:rPr>
              <a:t>=&gt; next time: Do presentation on the client embodiment process</a:t>
            </a:r>
          </a:p>
          <a:p>
            <a:r>
              <a:rPr lang="en-GB" sz="2000" dirty="0">
                <a:effectLst/>
                <a:ea typeface="Times New Roman" panose="02020603050405020304" pitchFamily="18" charset="0"/>
              </a:rPr>
              <a:t>Feeling heartened/supported/pleased</a:t>
            </a:r>
          </a:p>
        </p:txBody>
      </p:sp>
    </p:spTree>
    <p:extLst>
      <p:ext uri="{BB962C8B-B14F-4D97-AF65-F5344CB8AC3E}">
        <p14:creationId xmlns:p14="http://schemas.microsoft.com/office/powerpoint/2010/main" val="41225709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2C274-4EFC-1F61-2209-C9C9EC302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01E7-9A16-3C2C-41C9-556B73B5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973668"/>
            <a:ext cx="7706567" cy="706964"/>
          </a:xfrm>
        </p:spPr>
        <p:txBody>
          <a:bodyPr/>
          <a:lstStyle/>
          <a:p>
            <a:r>
              <a:rPr lang="en-US" b="1" dirty="0"/>
              <a:t>Suggestions from January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44C02-5FE3-06D0-CE77-450599788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74900"/>
            <a:ext cx="9659350" cy="4216400"/>
          </a:xfrm>
        </p:spPr>
        <p:txBody>
          <a:bodyPr>
            <a:normAutofit/>
          </a:bodyPr>
          <a:lstStyle/>
          <a:p>
            <a:r>
              <a:rPr lang="en-US" sz="2400" dirty="0"/>
              <a:t>More presence for EFT-C requested for website</a:t>
            </a:r>
          </a:p>
          <a:p>
            <a:r>
              <a:rPr lang="en-US" sz="2400" dirty="0"/>
              <a:t>Only positive feedback was received</a:t>
            </a:r>
          </a:p>
          <a:p>
            <a:r>
              <a:rPr lang="en-US" sz="2400" dirty="0"/>
              <a:t>Keep the different options for taking part in the Discussion and Practice Segments so people can choose how involved they want to be based on their energy levels</a:t>
            </a:r>
          </a:p>
          <a:p>
            <a:r>
              <a:rPr lang="en-US" sz="2400" dirty="0"/>
              <a:t>It would be a good idea for Robert to delegate running the meetings to others, to reduce the load</a:t>
            </a:r>
          </a:p>
        </p:txBody>
      </p:sp>
    </p:spTree>
    <p:extLst>
      <p:ext uri="{BB962C8B-B14F-4D97-AF65-F5344CB8AC3E}">
        <p14:creationId xmlns:p14="http://schemas.microsoft.com/office/powerpoint/2010/main" val="50572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F487A-3EE1-C849-B167-27FF48F3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Who’s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C6867-FD73-CA43-9E22-ACC63B991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109273"/>
          </a:xfrm>
        </p:spPr>
        <p:txBody>
          <a:bodyPr>
            <a:normAutofit/>
          </a:bodyPr>
          <a:lstStyle/>
          <a:p>
            <a:r>
              <a:rPr lang="en-US" sz="2000" b="1" dirty="0"/>
              <a:t>First time here? (Welcome!)</a:t>
            </a:r>
          </a:p>
          <a:p>
            <a:endParaRPr lang="en-US" sz="2000" b="1" dirty="0"/>
          </a:p>
          <a:p>
            <a:r>
              <a:rPr lang="en-US" sz="2000" b="1" dirty="0"/>
              <a:t>From where? (Countries &amp; parts of the UK):</a:t>
            </a:r>
          </a:p>
          <a:p>
            <a:pPr lvl="1"/>
            <a:r>
              <a:rPr lang="en-US" i="1" dirty="0"/>
              <a:t>UK:</a:t>
            </a:r>
          </a:p>
          <a:p>
            <a:pPr lvl="1"/>
            <a:r>
              <a:rPr lang="en-US" i="1" dirty="0" err="1"/>
              <a:t>Denmarrk</a:t>
            </a:r>
            <a:endParaRPr lang="en-US" i="1" dirty="0"/>
          </a:p>
          <a:p>
            <a:pPr lvl="1"/>
            <a:r>
              <a:rPr lang="en-US" i="1" dirty="0"/>
              <a:t>Canada</a:t>
            </a:r>
          </a:p>
          <a:p>
            <a:pPr lvl="1"/>
            <a:r>
              <a:rPr lang="en-US" i="1" dirty="0"/>
              <a:t>France</a:t>
            </a:r>
          </a:p>
        </p:txBody>
      </p:sp>
    </p:spTree>
    <p:extLst>
      <p:ext uri="{BB962C8B-B14F-4D97-AF65-F5344CB8AC3E}">
        <p14:creationId xmlns:p14="http://schemas.microsoft.com/office/powerpoint/2010/main" val="91847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3ADA-8DE4-004E-8702-4728289B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This Meeting: Using Zoom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89CCE-63D1-6D49-87A0-0F2AD3F1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85157"/>
            <a:ext cx="8825659" cy="447082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We </a:t>
            </a:r>
            <a:r>
              <a:rPr lang="en-US" sz="2200" dirty="0"/>
              <a:t>use Zoom Breakout Rooms in various ways over the course of the meeting, book discussion, networking, video discussion, skill practice/peer supervision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Please feel free to use the Chat function throughout, including during videos or live demonstrations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At the end of each of these meetings we take some time to process how the meeting how gone and what we could do better; however, your feedback and suggestions are as always invited</a:t>
            </a:r>
          </a:p>
        </p:txBody>
      </p:sp>
    </p:spTree>
    <p:extLst>
      <p:ext uri="{BB962C8B-B14F-4D97-AF65-F5344CB8AC3E}">
        <p14:creationId xmlns:p14="http://schemas.microsoft.com/office/powerpoint/2010/main" val="181670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3ADA-8DE4-004E-8702-4728289B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This Meeting: Detailed Timetable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89CCE-63D1-6D49-87A0-0F2AD3F1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516" y="2195327"/>
            <a:ext cx="11168589" cy="4825958"/>
          </a:xfrm>
        </p:spPr>
        <p:txBody>
          <a:bodyPr>
            <a:normAutofit fontScale="92500" lnSpcReduction="20000"/>
          </a:bodyPr>
          <a:lstStyle/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17.00: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1a: 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Institute Report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Welcome; Scottish EFT Institute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update (20 min)</a:t>
            </a:r>
          </a:p>
          <a:p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17.20: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1b: EFT Update Presentation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Poetry Reading: More EFT Myths; Personal development in EFT?; Study group forward planning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(10 min)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17:30: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2: Video: 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Rhonda Goldman: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Using the Empty-Chair Technique in Emotion-Focused Therapy 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Video discussion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(80 min)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18.50: 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Segment 3: Book Study Group/Networking/Peer Supervision Segment: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Three parallel tracks in small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groups: (60 min)</a:t>
            </a:r>
          </a:p>
          <a:p>
            <a:pPr lvl="1"/>
            <a: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(1) Small group discussion (2 rooms) of Chapters 4 &amp; 7 of Learning 2. Facilitators: </a:t>
            </a:r>
            <a:r>
              <a:rPr lang="en-GB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Sally Rew &amp; Janet Wingrove; Robert </a:t>
            </a:r>
            <a: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 come in for last 15 min to answer questions about the readings </a:t>
            </a:r>
          </a:p>
          <a:p>
            <a:pPr lvl="1"/>
            <a: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 Connect with others in the community about the video and where you are currently in your EFT practice</a:t>
            </a:r>
          </a:p>
          <a:p>
            <a:pPr lvl="1"/>
            <a: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(3) Skill practice/embody a client/small group peer supervision. </a:t>
            </a:r>
            <a:r>
              <a:rPr lang="en-GB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.00: 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19.50: 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Segment 5: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Processing/Feedback/Q&amp;A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-30 min)</a:t>
            </a:r>
          </a:p>
          <a:p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20:10 - 20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.30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End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7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8F6F2-B2ED-A049-8DB9-8FE16E337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7647669" cy="2677648"/>
          </a:xfrm>
        </p:spPr>
        <p:txBody>
          <a:bodyPr/>
          <a:lstStyle/>
          <a:p>
            <a:r>
              <a:rPr lang="en-US" b="1" dirty="0"/>
              <a:t>Segment 1: </a:t>
            </a:r>
            <a:br>
              <a:rPr lang="en-US" b="1" dirty="0"/>
            </a:br>
            <a:r>
              <a:rPr lang="en-US" b="1" dirty="0"/>
              <a:t>Scottish EFT Institute Update &amp; Brief Presentation</a:t>
            </a:r>
          </a:p>
        </p:txBody>
      </p:sp>
    </p:spTree>
    <p:extLst>
      <p:ext uri="{BB962C8B-B14F-4D97-AF65-F5344CB8AC3E}">
        <p14:creationId xmlns:p14="http://schemas.microsoft.com/office/powerpoint/2010/main" val="680425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9F201-CEA9-0C97-5657-EFA6BC1D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Scottish EFT Institute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3ADE9-B30A-93F8-2C79-E715A192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Richard Miller has resigned from the SI-EFT Board:</a:t>
            </a:r>
          </a:p>
          <a:p>
            <a:pPr lvl="1"/>
            <a:r>
              <a:rPr lang="en-US" sz="1800" dirty="0"/>
              <a:t>He has been our treasurer since the beginning</a:t>
            </a:r>
          </a:p>
          <a:p>
            <a:pPr lvl="1"/>
            <a:r>
              <a:rPr lang="en-US" sz="1800" dirty="0"/>
              <a:t>We working on picking up from him</a:t>
            </a:r>
          </a:p>
        </p:txBody>
      </p:sp>
    </p:spTree>
    <p:extLst>
      <p:ext uri="{BB962C8B-B14F-4D97-AF65-F5344CB8AC3E}">
        <p14:creationId xmlns:p14="http://schemas.microsoft.com/office/powerpoint/2010/main" val="321655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425CD-629A-39B3-25BB-6594B7ED0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055846" cy="706964"/>
          </a:xfrm>
        </p:spPr>
        <p:txBody>
          <a:bodyPr/>
          <a:lstStyle/>
          <a:p>
            <a:r>
              <a:rPr lang="en-GB" b="1" dirty="0"/>
              <a:t>2026 Scottish EFT Institute Training Calendar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E8410-22EF-C844-7305-DFE4E1FC2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45167"/>
            <a:ext cx="9753300" cy="4512833"/>
          </a:xfrm>
        </p:spPr>
        <p:txBody>
          <a:bodyPr>
            <a:normAutofit/>
          </a:bodyPr>
          <a:lstStyle/>
          <a:p>
            <a:r>
              <a:rPr lang="en-GB" sz="2000" b="1" i="1" dirty="0"/>
              <a:t>Training Schedule for 2026 (on Zoom)</a:t>
            </a:r>
          </a:p>
          <a:p>
            <a:pPr lvl="1"/>
            <a:r>
              <a:rPr lang="en-GB" sz="1800" dirty="0"/>
              <a:t>Level 2A: Advanced Empathic Attunement: 24, 27 April &amp; 1 May 2026 (Fri/Mon/Fri full day schedule)</a:t>
            </a:r>
          </a:p>
          <a:p>
            <a:pPr lvl="1"/>
            <a:r>
              <a:rPr lang="en-GB" sz="1800" dirty="0"/>
              <a:t>Level 2B: EFT Fundamentals: 31 Aug, 4, 7, 11 Sept (Mon/Fri full day schedule)</a:t>
            </a:r>
          </a:p>
          <a:p>
            <a:r>
              <a:rPr lang="en-GB" sz="2000" dirty="0"/>
              <a:t>Joan and Ligia are currently handling the admin for this training, with the aim of bringing in an admin person in the near future</a:t>
            </a:r>
          </a:p>
          <a:p>
            <a:r>
              <a:rPr lang="en-GB" sz="2000" dirty="0"/>
              <a:t>I will continue running these network meetings for now, but their timing and format may change over the coming months; your suggestions and feedback are welcome.</a:t>
            </a:r>
          </a:p>
        </p:txBody>
      </p:sp>
    </p:spTree>
    <p:extLst>
      <p:ext uri="{BB962C8B-B14F-4D97-AF65-F5344CB8AC3E}">
        <p14:creationId xmlns:p14="http://schemas.microsoft.com/office/powerpoint/2010/main" val="269153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E3483-EC15-206C-0577-DD18A052F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3F67-4FF6-3DCD-3AAD-59107CDC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602693" cy="706964"/>
          </a:xfrm>
        </p:spPr>
        <p:txBody>
          <a:bodyPr/>
          <a:lstStyle/>
          <a:p>
            <a:r>
              <a:rPr lang="en-US" b="1" dirty="0"/>
              <a:t>Upcoming Scottish EFT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B9A22-45A2-0D85-5DEE-7BCD83A92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1476"/>
            <a:ext cx="10128742" cy="4446524"/>
          </a:xfrm>
        </p:spPr>
        <p:txBody>
          <a:bodyPr>
            <a:normAutofit/>
          </a:bodyPr>
          <a:lstStyle/>
          <a:p>
            <a:r>
              <a:rPr lang="en-US" sz="2600" b="1" dirty="0"/>
              <a:t>EFT Masterclasses</a:t>
            </a:r>
          </a:p>
          <a:p>
            <a:pPr lvl="1"/>
            <a:r>
              <a:rPr lang="en-GB" sz="2600" dirty="0"/>
              <a:t>Robert: Deep Empathic Immersion (add on to Level 2A) : 1, 2 June 2026 (evening half-day schedule)</a:t>
            </a:r>
          </a:p>
          <a:p>
            <a:r>
              <a:rPr lang="en-GB" sz="2600" dirty="0"/>
              <a:t>Possible masterclasses: Let us know what you think…</a:t>
            </a:r>
          </a:p>
          <a:p>
            <a:pPr lvl="1"/>
            <a:r>
              <a:rPr lang="en-US" sz="1900" dirty="0"/>
              <a:t>Pre-therapy</a:t>
            </a:r>
          </a:p>
          <a:p>
            <a:pPr lvl="1"/>
            <a:r>
              <a:rPr lang="en-US" sz="1900" dirty="0"/>
              <a:t>Update on Focusing in EFT </a:t>
            </a:r>
          </a:p>
          <a:p>
            <a:pPr lvl="1"/>
            <a:r>
              <a:rPr lang="en-US" sz="1900" dirty="0"/>
              <a:t>EFT for Eating Difficulties</a:t>
            </a:r>
          </a:p>
          <a:p>
            <a:pPr lvl="1"/>
            <a:r>
              <a:rPr lang="en-US" sz="1900" dirty="0"/>
              <a:t>EFT and neurodiversity</a:t>
            </a:r>
          </a:p>
          <a:p>
            <a:pPr lvl="1"/>
            <a:r>
              <a:rPr lang="en-GB" sz="1900" dirty="0"/>
              <a:t>EFT and cancer </a:t>
            </a:r>
            <a:endParaRPr lang="en-GB" sz="4300" dirty="0"/>
          </a:p>
          <a:p>
            <a:pPr lvl="1"/>
            <a:endParaRPr lang="en-US" sz="26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5951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{AA204AEB-1AA5-2B42-96CB-E6657C2A9589}tf10001076</Template>
  <TotalTime>160506</TotalTime>
  <Words>2161</Words>
  <Application>Microsoft Macintosh PowerPoint</Application>
  <PresentationFormat>Widescreen</PresentationFormat>
  <Paragraphs>186</Paragraphs>
  <Slides>29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Calibri</vt:lpstr>
      <vt:lpstr>Century Gothic</vt:lpstr>
      <vt:lpstr>Times New Roman</vt:lpstr>
      <vt:lpstr>Wingdings 3</vt:lpstr>
      <vt:lpstr>Ion Boardroom</vt:lpstr>
      <vt:lpstr>March 2026 Scottish EFT Network Meeting,  Sunday, 22 March 2026</vt:lpstr>
      <vt:lpstr>Welcome</vt:lpstr>
      <vt:lpstr>Who’s Here?</vt:lpstr>
      <vt:lpstr>This Meeting: Using Zoom</vt:lpstr>
      <vt:lpstr>This Meeting: Detailed Timetable</vt:lpstr>
      <vt:lpstr>Segment 1:  Scottish EFT Institute Update &amp; Brief Presentation</vt:lpstr>
      <vt:lpstr>Scottish EFT Institute Update</vt:lpstr>
      <vt:lpstr>2026 Scottish EFT Institute Training Calendar</vt:lpstr>
      <vt:lpstr>Upcoming Scottish EFT Trainings</vt:lpstr>
      <vt:lpstr>Upcoming Scottish EFT Trainings</vt:lpstr>
      <vt:lpstr>SI-EFT Website</vt:lpstr>
      <vt:lpstr>Other Local EFT Groups</vt:lpstr>
      <vt:lpstr>Upcoming ISEFT Events</vt:lpstr>
      <vt:lpstr>Other General EFT Resources</vt:lpstr>
      <vt:lpstr>Upcoming Scottish EFT Network Meetings</vt:lpstr>
      <vt:lpstr>Robert Report: Recent EFT Publications/ Presentations/Work in Progress</vt:lpstr>
      <vt:lpstr>Robert Report: Recent EFT Publications/ Presentations/Work in Progress</vt:lpstr>
      <vt:lpstr>Robert Report: Recent EFT Publications/ Presentations/Work in Progress</vt:lpstr>
      <vt:lpstr>Presentation, Part 1: Poetry Reading: Another EFT Myth</vt:lpstr>
      <vt:lpstr>Presentation, Part 2: Personal Development in EFT</vt:lpstr>
      <vt:lpstr>Segment 2: Video</vt:lpstr>
      <vt:lpstr>Segment 3: Book Study Group/Networking/ Segment (60 min)</vt:lpstr>
      <vt:lpstr>Feedback/Suggestions:  March 2026 meeting</vt:lpstr>
      <vt:lpstr>Feedback/Suggestions from previous meetings: Jan 2026 </vt:lpstr>
      <vt:lpstr>Feedback/Suggestions:  November 2025 meeting</vt:lpstr>
      <vt:lpstr>Feedback/Suggestions:  September 2025</vt:lpstr>
      <vt:lpstr>Feedback/Suggestions from July meeting</vt:lpstr>
      <vt:lpstr>Feedback/Suggestions from March Meeting</vt:lpstr>
      <vt:lpstr>Suggestions from January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Elliott</dc:creator>
  <cp:lastModifiedBy>Robert Elliott</cp:lastModifiedBy>
  <cp:revision>451</cp:revision>
  <dcterms:created xsi:type="dcterms:W3CDTF">2016-09-03T10:38:56Z</dcterms:created>
  <dcterms:modified xsi:type="dcterms:W3CDTF">2026-03-22T20:47:34Z</dcterms:modified>
</cp:coreProperties>
</file>