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36"/>
  </p:notesMasterIdLst>
  <p:sldIdLst>
    <p:sldId id="256" r:id="rId2"/>
    <p:sldId id="284" r:id="rId3"/>
    <p:sldId id="314" r:id="rId4"/>
    <p:sldId id="302" r:id="rId5"/>
    <p:sldId id="374" r:id="rId6"/>
    <p:sldId id="303" r:id="rId7"/>
    <p:sldId id="1738" r:id="rId8"/>
    <p:sldId id="1740" r:id="rId9"/>
    <p:sldId id="1741" r:id="rId10"/>
    <p:sldId id="1743" r:id="rId11"/>
    <p:sldId id="311" r:id="rId12"/>
    <p:sldId id="382" r:id="rId13"/>
    <p:sldId id="1728" r:id="rId14"/>
    <p:sldId id="313" r:id="rId15"/>
    <p:sldId id="1726" r:id="rId16"/>
    <p:sldId id="1720" r:id="rId17"/>
    <p:sldId id="390" r:id="rId18"/>
    <p:sldId id="1704" r:id="rId19"/>
    <p:sldId id="408" r:id="rId20"/>
    <p:sldId id="288" r:id="rId21"/>
    <p:sldId id="1742" r:id="rId22"/>
    <p:sldId id="1736" r:id="rId23"/>
    <p:sldId id="400" r:id="rId24"/>
    <p:sldId id="816" r:id="rId25"/>
    <p:sldId id="820" r:id="rId26"/>
    <p:sldId id="822" r:id="rId27"/>
    <p:sldId id="821" r:id="rId28"/>
    <p:sldId id="369" r:id="rId29"/>
    <p:sldId id="412" r:id="rId30"/>
    <p:sldId id="411" r:id="rId31"/>
    <p:sldId id="305" r:id="rId32"/>
    <p:sldId id="1739" r:id="rId33"/>
    <p:sldId id="1732" r:id="rId34"/>
    <p:sldId id="1724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Elliott" initials="RE" lastIdx="9" clrIdx="0">
    <p:extLst>
      <p:ext uri="{19B8F6BF-5375-455C-9EA6-DF929625EA0E}">
        <p15:presenceInfo xmlns:p15="http://schemas.microsoft.com/office/powerpoint/2012/main" userId="S::robert.elliott@strath.ac.uk::3b22fc13-25c1-47da-b7f3-0f2581ed4a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98"/>
    <p:restoredTop sz="91565"/>
  </p:normalViewPr>
  <p:slideViewPr>
    <p:cSldViewPr snapToGrid="0" snapToObjects="1">
      <p:cViewPr>
        <p:scale>
          <a:sx n="120" d="100"/>
          <a:sy n="120" d="100"/>
        </p:scale>
        <p:origin x="3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139C2-C4B3-F243-9186-A52D4A852EC5}" type="datetimeFigureOut">
              <a:rPr lang="en-US" smtClean="0"/>
              <a:t>9/24/25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A8C70-C148-204C-81D7-AFFB32298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44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3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50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83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62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99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10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A3D5-5FAF-B811-F4CA-333F48F8C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AF4CD8-5409-EF9D-8BC5-092696B3C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AB0E3A-CE0D-47FE-8313-E361E0F28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D103D-65F0-A1FB-5572-9E75A01E4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1A8C70-C148-204C-81D7-AFFB3229881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8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73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2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684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427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01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072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59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541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28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76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44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64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15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73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79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21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2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F715F45-64E9-084B-8C97-FE9D72EF501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770D24-75C1-8E44-A088-86BD5D249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52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ft-scotland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otionfocusedlearning.co.uk/skills-development-group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ftsocal.com/so/00Ob8TM8v/c?w=vsnopSs8s3ZJu_9zm8lh5H6gDXg5QQYHKa4U9s8FBm0.eyJ1IjoiaHR0cHM6Ly93d3cuZWZ0c29jYWwuY29tL3JzdnBmb3JlZnRzdXBwb3J0Z3JvdXAiLCJyIjoiOTIzMjc1NDUtOTZjMS00NjE5LThlYjAtOGMyNzM5ODVhMjcyIiwibSI6Im1haWwiLCJjIjoiMDBhNzAxZmYtNGM4ZC00ZGVjLTk3YjQtNWY1NDA4NTJmZGM5In0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vickiallen.me@aol.co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anna.robinson@strath.ac.uk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eft.org/event-631244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eft.org/page-18287" TargetMode="External"/><Relationship Id="rId2" Type="http://schemas.openxmlformats.org/officeDocument/2006/relationships/hyperlink" Target="https://www.emotionfocused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ft-scotland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80/10503307.2025.2522386" TargetMode="External"/><Relationship Id="rId2" Type="http://schemas.openxmlformats.org/officeDocument/2006/relationships/hyperlink" Target="https://www.apa.org/pubs/books/learning-emotion-focused-therapy-second-edition?tab=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111/jmft.70075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September 2025 Scottish EFT Network Meeting, </a:t>
            </a:r>
            <a:br>
              <a:rPr lang="en-GB" dirty="0"/>
            </a:br>
            <a:r>
              <a:rPr lang="en-GB" dirty="0"/>
              <a:t>Thursday, 25 Sept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b="1" dirty="0"/>
              <a:t>Scottish Institute</a:t>
            </a:r>
          </a:p>
          <a:p>
            <a:r>
              <a:rPr lang="en-GB" sz="2400" b="1" dirty="0"/>
              <a:t>for Emotion-Focused Therapy</a:t>
            </a:r>
          </a:p>
        </p:txBody>
      </p:sp>
    </p:spTree>
    <p:extLst>
      <p:ext uri="{BB962C8B-B14F-4D97-AF65-F5344CB8AC3E}">
        <p14:creationId xmlns:p14="http://schemas.microsoft.com/office/powerpoint/2010/main" val="132120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552B1-F7D5-6331-FF5B-4FEF3775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277519" cy="706964"/>
          </a:xfrm>
        </p:spPr>
        <p:txBody>
          <a:bodyPr/>
          <a:lstStyle/>
          <a:p>
            <a:r>
              <a:rPr lang="en-US" b="1" dirty="0"/>
              <a:t>Planned Addition to Network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8DEDF-1808-E630-7B77-23E959E2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116277"/>
          </a:xfrm>
        </p:spPr>
        <p:txBody>
          <a:bodyPr>
            <a:normAutofit/>
          </a:bodyPr>
          <a:lstStyle/>
          <a:p>
            <a:r>
              <a:rPr lang="en-GB" sz="2400" b="1" dirty="0"/>
              <a:t>Next meeting: 16 November 2025</a:t>
            </a:r>
          </a:p>
          <a:p>
            <a:r>
              <a:rPr lang="en-GB" sz="2400" b="1" dirty="0"/>
              <a:t>LEFT book study group, to run in parallel to Networking and Practice segments</a:t>
            </a:r>
          </a:p>
          <a:p>
            <a:r>
              <a:rPr lang="en-GB" sz="2400" b="1" dirty="0"/>
              <a:t>Start with Chapter 1</a:t>
            </a:r>
          </a:p>
          <a:p>
            <a:r>
              <a:rPr lang="en-GB" sz="2400" b="1" dirty="0"/>
              <a:t>Robert will lead the first session; need volunteers to lead later sessions</a:t>
            </a:r>
          </a:p>
          <a:p>
            <a:endParaRPr lang="en-GB" sz="2400" b="1" dirty="0"/>
          </a:p>
          <a:p>
            <a:r>
              <a:rPr lang="en-GB" sz="2400" b="1" dirty="0"/>
              <a:t>Folks who don’t want to do book study can continue with Networking &amp; Practice activities as before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3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42931-2416-D543-9D18-A6C56B80C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SI-EFT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1AF23-10D8-184A-9533-E1FA1A4FA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935523"/>
          </a:xfrm>
        </p:spPr>
        <p:txBody>
          <a:bodyPr>
            <a:normAutofit/>
          </a:bodyPr>
          <a:lstStyle/>
          <a:p>
            <a:r>
              <a:rPr lang="en-US" sz="2400" dirty="0">
                <a:hlinkClick r:id="rId3"/>
              </a:rPr>
              <a:t>http://www.eft-scotland.org/</a:t>
            </a:r>
            <a:endParaRPr lang="en-US" sz="2400" dirty="0"/>
          </a:p>
          <a:p>
            <a:r>
              <a:rPr lang="en-US" sz="2400" dirty="0"/>
              <a:t>Webmasters: Ligia &amp; Daniel </a:t>
            </a:r>
            <a:r>
              <a:rPr lang="en-GB" sz="2400" dirty="0" err="1"/>
              <a:t>Manastireanu</a:t>
            </a:r>
            <a:endParaRPr lang="en-GB" sz="2400" dirty="0"/>
          </a:p>
          <a:p>
            <a:r>
              <a:rPr lang="en-GB" sz="2400" dirty="0"/>
              <a:t>Useful material on </a:t>
            </a:r>
            <a:r>
              <a:rPr lang="en-GB" sz="2400" b="1" dirty="0"/>
              <a:t>Research, Resources</a:t>
            </a:r>
          </a:p>
          <a:p>
            <a:r>
              <a:rPr lang="en-GB" sz="2400" dirty="0">
                <a:highlight>
                  <a:srgbClr val="FFFF00"/>
                </a:highlight>
              </a:rPr>
              <a:t>We have re-done and updated the </a:t>
            </a:r>
            <a:r>
              <a:rPr lang="en-GB" sz="2400" b="1" dirty="0">
                <a:highlight>
                  <a:srgbClr val="FFFF00"/>
                </a:highlight>
              </a:rPr>
              <a:t>Find a Therapist </a:t>
            </a:r>
            <a:r>
              <a:rPr lang="en-GB" sz="2400" dirty="0">
                <a:highlight>
                  <a:srgbClr val="FFFF00"/>
                </a:highlight>
              </a:rPr>
              <a:t>page: http://</a:t>
            </a:r>
            <a:r>
              <a:rPr lang="en-GB" sz="2400" dirty="0" err="1">
                <a:highlight>
                  <a:srgbClr val="FFFF00"/>
                </a:highlight>
              </a:rPr>
              <a:t>www.eft-scotland.org</a:t>
            </a:r>
            <a:r>
              <a:rPr lang="en-GB" sz="2400" dirty="0">
                <a:highlight>
                  <a:srgbClr val="FFFF00"/>
                </a:highlight>
              </a:rPr>
              <a:t>/?</a:t>
            </a:r>
            <a:r>
              <a:rPr lang="en-GB" sz="2400" dirty="0" err="1">
                <a:highlight>
                  <a:srgbClr val="FFFF00"/>
                </a:highlight>
              </a:rPr>
              <a:t>page_id</a:t>
            </a:r>
            <a:r>
              <a:rPr lang="en-GB" sz="2400" dirty="0">
                <a:highlight>
                  <a:srgbClr val="FFFF00"/>
                </a:highlight>
              </a:rPr>
              <a:t>=503</a:t>
            </a:r>
          </a:p>
          <a:p>
            <a:pPr lvl="1"/>
            <a:r>
              <a:rPr lang="en-GB" sz="2200" dirty="0">
                <a:highlight>
                  <a:srgbClr val="FFFF00"/>
                </a:highlight>
              </a:rPr>
              <a:t>Please contact us for additions and corrections via the </a:t>
            </a:r>
            <a:r>
              <a:rPr lang="en-GB" sz="2200" b="1" dirty="0">
                <a:highlight>
                  <a:srgbClr val="FFFF00"/>
                </a:highlight>
              </a:rPr>
              <a:t>Contact Us </a:t>
            </a:r>
            <a:r>
              <a:rPr lang="en-GB" sz="2200" dirty="0">
                <a:highlight>
                  <a:srgbClr val="FFFF00"/>
                </a:highlight>
              </a:rPr>
              <a:t>page</a:t>
            </a:r>
          </a:p>
          <a:p>
            <a:r>
              <a:rPr lang="en-GB" sz="2400" dirty="0"/>
              <a:t>Payment portal for </a:t>
            </a:r>
            <a:r>
              <a:rPr lang="en-GB" sz="2400" b="1" dirty="0"/>
              <a:t>donations</a:t>
            </a:r>
            <a:r>
              <a:rPr lang="en-GB" sz="2400" dirty="0"/>
              <a:t> via PayPal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135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3058-ADB4-A54B-9B6F-EFC1F75A6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602693" cy="706964"/>
          </a:xfrm>
        </p:spPr>
        <p:txBody>
          <a:bodyPr/>
          <a:lstStyle/>
          <a:p>
            <a:r>
              <a:rPr lang="en-US" b="1" dirty="0"/>
              <a:t>Upcoming Scottish EFT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01F05-91CE-ED43-8E8C-14C391507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1476"/>
            <a:ext cx="10128742" cy="4446524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EFT level 1 </a:t>
            </a:r>
            <a:r>
              <a:rPr lang="en-US" sz="2800" dirty="0"/>
              <a:t>(on Zoom, at U Strathclyde): 6, 9, 20, 23 Feb 2026 (full days)</a:t>
            </a:r>
          </a:p>
          <a:p>
            <a:r>
              <a:rPr lang="en-US" sz="2400" dirty="0"/>
              <a:t>EFT level 2 (Zoom): dates soon (probably April &amp; Sept 2026)</a:t>
            </a:r>
          </a:p>
          <a:p>
            <a:r>
              <a:rPr lang="en-US" sz="2600" b="1" dirty="0"/>
              <a:t>Masterclasses </a:t>
            </a:r>
            <a:r>
              <a:rPr lang="en-US" sz="2800" dirty="0"/>
              <a:t>(Jointly sponsored by Scottish and English EFT Institutes):</a:t>
            </a:r>
          </a:p>
          <a:p>
            <a:pPr lvl="1"/>
            <a:r>
              <a:rPr lang="en-US" sz="2400" b="1" dirty="0"/>
              <a:t>15-16 Oct 2025: Justice, Equity, Diversity &amp; Inclusion (JEDI): Emotion-Focused Approaches for Working with Diversity and Marginalization</a:t>
            </a:r>
            <a:r>
              <a:rPr lang="en-US" sz="2400" dirty="0"/>
              <a:t>. Presenters: Robert Elliott, Tim van </a:t>
            </a:r>
            <a:r>
              <a:rPr lang="en-US" sz="2400" dirty="0" err="1"/>
              <a:t>Wanrooij</a:t>
            </a:r>
            <a:r>
              <a:rPr lang="en-US" sz="2400" dirty="0"/>
              <a:t>, Dominique Mertens (09.00 – 13.00 PDT/17.00-21.00 UK/Ireland</a:t>
            </a:r>
          </a:p>
          <a:p>
            <a:pPr lvl="1"/>
            <a:r>
              <a:rPr lang="en-US" sz="2400" b="1" dirty="0"/>
              <a:t>9-10 March 2026 </a:t>
            </a:r>
            <a:r>
              <a:rPr lang="en-US" sz="2400" dirty="0"/>
              <a:t>[new date] (13.00-19.00 UK time)</a:t>
            </a:r>
            <a:r>
              <a:rPr lang="en-US" sz="2400" b="1" dirty="0"/>
              <a:t>: EFT for Complex Trauma</a:t>
            </a:r>
            <a:r>
              <a:rPr lang="en-US" sz="2400" dirty="0"/>
              <a:t>: Sandra </a:t>
            </a:r>
            <a:r>
              <a:rPr lang="en-US" sz="2400" dirty="0" err="1"/>
              <a:t>Paivio</a:t>
            </a:r>
            <a:endParaRPr lang="en-US" sz="2600" dirty="0"/>
          </a:p>
          <a:p>
            <a:endParaRPr lang="en-US" sz="26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4078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E3483-EC15-206C-0577-DD18A052F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3F67-4FF6-3DCD-3AAD-59107CDC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602693" cy="706964"/>
          </a:xfrm>
        </p:spPr>
        <p:txBody>
          <a:bodyPr/>
          <a:lstStyle/>
          <a:p>
            <a:r>
              <a:rPr lang="en-US" b="1" dirty="0"/>
              <a:t>Upcoming Scottish EFT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B9A22-45A2-0D85-5DEE-7BCD83A92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1476"/>
            <a:ext cx="10128742" cy="4446524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EFT Level 3:</a:t>
            </a:r>
            <a:r>
              <a:rPr lang="en-US" sz="2800" dirty="0"/>
              <a:t> Joan &amp; Ligia, started in September: First meeting: 1 Sept. Recruiting for the next running of this.</a:t>
            </a:r>
            <a:endParaRPr lang="en-US" sz="2800" b="1" dirty="0"/>
          </a:p>
          <a:p>
            <a:r>
              <a:rPr lang="en-US" sz="2800" b="1" dirty="0"/>
              <a:t>EFT Group Supervision </a:t>
            </a:r>
            <a:r>
              <a:rPr lang="en-US" sz="2800" dirty="0"/>
              <a:t>(with Joan &amp; Ligia; monthly, 6-month commitment): contact us as http://</a:t>
            </a:r>
            <a:r>
              <a:rPr lang="en-US" sz="2800" dirty="0" err="1"/>
              <a:t>www.eft-scotland.org</a:t>
            </a:r>
            <a:r>
              <a:rPr lang="en-US" sz="2800" dirty="0"/>
              <a:t>/?</a:t>
            </a:r>
            <a:r>
              <a:rPr lang="en-US" sz="2800" dirty="0" err="1"/>
              <a:t>page_id</a:t>
            </a:r>
            <a:r>
              <a:rPr lang="en-US" sz="2800" dirty="0"/>
              <a:t>=57 </a:t>
            </a:r>
          </a:p>
          <a:p>
            <a:endParaRPr lang="en-US" sz="2800" dirty="0"/>
          </a:p>
          <a:p>
            <a:r>
              <a:rPr lang="en-US" sz="2800" b="1" dirty="0"/>
              <a:t>Also: Skills Development &amp; supervision groups </a:t>
            </a:r>
            <a:r>
              <a:rPr lang="en-US" sz="2800" dirty="0"/>
              <a:t>(currently being run by Daniel </a:t>
            </a:r>
            <a:r>
              <a:rPr lang="en-US" sz="2800" dirty="0" err="1"/>
              <a:t>Manastireanu</a:t>
            </a:r>
            <a:r>
              <a:rPr lang="en-US" sz="2800" dirty="0"/>
              <a:t>, but we are likely to add other facilitators); plan is to run these between Levels trainings </a:t>
            </a:r>
            <a:r>
              <a:rPr lang="en-US" sz="2800" dirty="0">
                <a:hlinkClick r:id="rId2"/>
              </a:rPr>
              <a:t>http://www.emotionfocusedlearning.co.uk/skills-development-groups/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595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24E35-CC22-8046-B030-265376A4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Local EFT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B51F7-0E5F-D24D-B961-76C36D024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378" y="2431377"/>
            <a:ext cx="10805398" cy="3846068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 b="1" i="0" u="sng" strike="noStrike" dirty="0">
                <a:solidFill>
                  <a:srgbClr val="2FB9E1"/>
                </a:solidFill>
                <a:effectLst/>
                <a:hlinkClick r:id="rId2"/>
              </a:rPr>
              <a:t>EFT Institute of Southern California</a:t>
            </a: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 i="0" u="sng" strike="noStrike" dirty="0">
                <a:solidFill>
                  <a:srgbClr val="2FB9E1"/>
                </a:solidFill>
                <a:effectLst/>
                <a:hlinkClick r:id="rId2"/>
              </a:rPr>
              <a:t>Emotion Focused Therapy Support Group Monthly Gathering</a:t>
            </a:r>
            <a:r>
              <a:rPr lang="en-GB" sz="2800" i="0" dirty="0">
                <a:solidFill>
                  <a:srgbClr val="000000"/>
                </a:solidFill>
                <a:effectLst/>
              </a:rPr>
              <a:t> (Free)</a:t>
            </a:r>
          </a:p>
          <a:p>
            <a:pPr marL="400050" lvl="1">
              <a:lnSpc>
                <a:spcPct val="110000"/>
              </a:lnSpc>
              <a:spcBef>
                <a:spcPts val="0"/>
              </a:spcBef>
            </a:pPr>
            <a:r>
              <a:rPr lang="en-GB" sz="2600" i="0" dirty="0">
                <a:solidFill>
                  <a:srgbClr val="000000"/>
                </a:solidFill>
                <a:effectLst/>
              </a:rPr>
              <a:t>Next meeting: Sunday, 28 Sept 2025 from 10.00 to 12.00 California time zone; on Zoom</a:t>
            </a:r>
          </a:p>
          <a:p>
            <a:r>
              <a:rPr lang="en-US" altLang="en-US" sz="2800" dirty="0"/>
              <a:t>Brief talk about the theory and practice of EFT</a:t>
            </a:r>
          </a:p>
          <a:p>
            <a:r>
              <a:rPr lang="en-US" altLang="en-US" sz="2800" dirty="0"/>
              <a:t>Watch an EFT session and comment on the theory and skills used in the session </a:t>
            </a:r>
          </a:p>
          <a:p>
            <a:r>
              <a:rPr lang="en-US" altLang="en-US" sz="2400" dirty="0"/>
              <a:t>RSVP to https://</a:t>
            </a:r>
            <a:r>
              <a:rPr lang="en-US" altLang="en-US" sz="2400" dirty="0" err="1"/>
              <a:t>www.eftsocal.com</a:t>
            </a:r>
            <a:r>
              <a:rPr lang="en-US" altLang="en-US" sz="2400" dirty="0"/>
              <a:t>/</a:t>
            </a:r>
            <a:r>
              <a:rPr lang="en-US" altLang="en-US" sz="2400" dirty="0" err="1"/>
              <a:t>rsvpforeftsupportgroup</a:t>
            </a:r>
            <a:r>
              <a:rPr lang="en-US" altLang="en-US" sz="2400" dirty="0"/>
              <a:t> </a:t>
            </a:r>
          </a:p>
          <a:p>
            <a:r>
              <a:rPr lang="en-GB" sz="2600" i="0" dirty="0">
                <a:solidFill>
                  <a:srgbClr val="A22506"/>
                </a:solidFill>
                <a:effectLst/>
              </a:rPr>
              <a:t>Open to all mental health clinicians with or without any EFT training</a:t>
            </a:r>
            <a:endParaRPr lang="en-GB" sz="260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1524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4BACE-0080-68EB-130E-2086FFED5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EFT Small Group Training/Development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F49C3-0356-407D-0ABC-4034C9DBC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783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EFT-C Group (</a:t>
            </a:r>
            <a:r>
              <a:rPr lang="en-US" b="1" dirty="0" err="1"/>
              <a:t>isEFT</a:t>
            </a:r>
            <a:r>
              <a:rPr lang="en-US" b="1" dirty="0"/>
              <a:t>). Catalina </a:t>
            </a:r>
            <a:r>
              <a:rPr lang="en-US" b="1" dirty="0" err="1"/>
              <a:t>Woldarsky</a:t>
            </a:r>
            <a:r>
              <a:rPr lang="en-US" b="1" dirty="0"/>
              <a:t> Meneses: Challenges in Facilitating Forgiveness in EFT-C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27 Oct 2025, 15.00 - 16.00+ (Zoom?)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Contact: </a:t>
            </a:r>
            <a:r>
              <a:rPr lang="en-US" dirty="0" err="1"/>
              <a:t>niapryde@gmail.com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</a:pPr>
            <a:r>
              <a:rPr lang="en-US" dirty="0"/>
              <a:t>Vicki Allen</a:t>
            </a:r>
            <a:r>
              <a:rPr lang="en-US" b="1" dirty="0"/>
              <a:t>: EFT Peer Supervision group </a:t>
            </a:r>
            <a:r>
              <a:rPr lang="en-US" dirty="0"/>
              <a:t>that meets in </a:t>
            </a:r>
            <a:r>
              <a:rPr lang="en-US" b="1" dirty="0"/>
              <a:t>Glasgow City Centre </a:t>
            </a:r>
            <a:r>
              <a:rPr lang="en-US" dirty="0"/>
              <a:t>one Monday evening per month. Showing </a:t>
            </a:r>
            <a:r>
              <a:rPr lang="en-US" dirty="0" err="1"/>
              <a:t>PsyFlix</a:t>
            </a:r>
            <a:r>
              <a:rPr lang="en-US" dirty="0"/>
              <a:t> Les series currently. We have space for one or two more members.  Please contact Vicki if you would like to join: </a:t>
            </a:r>
            <a:r>
              <a:rPr lang="en-US" dirty="0">
                <a:hlinkClick r:id="rId2"/>
              </a:rPr>
              <a:t>vickiallen.me@aol.com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Ladan </a:t>
            </a:r>
            <a:r>
              <a:rPr lang="en-US" dirty="0" err="1"/>
              <a:t>Safvati</a:t>
            </a:r>
            <a:r>
              <a:rPr lang="en-US" dirty="0"/>
              <a:t>: is having online meetings for EFT therapists interested in </a:t>
            </a:r>
            <a:r>
              <a:rPr lang="en-US" b="1" dirty="0"/>
              <a:t>Addiction</a:t>
            </a:r>
          </a:p>
        </p:txBody>
      </p:sp>
    </p:spTree>
    <p:extLst>
      <p:ext uri="{BB962C8B-B14F-4D97-AF65-F5344CB8AC3E}">
        <p14:creationId xmlns:p14="http://schemas.microsoft.com/office/powerpoint/2010/main" val="790743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FB219-4BD0-79DC-EA07-9A400F40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Neurodiversity-Affirming EFT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EDCAE-EBDF-9B7D-A5AA-CDD628AB2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Neurodiversity Affirming EFT Group: next date: tba (online): Did any one attend this today?</a:t>
            </a:r>
          </a:p>
          <a:p>
            <a:r>
              <a:rPr lang="en-US" sz="2400" dirty="0"/>
              <a:t>Contact: </a:t>
            </a:r>
            <a:r>
              <a:rPr lang="en-US" sz="2400" dirty="0">
                <a:hlinkClick r:id="rId2"/>
              </a:rPr>
              <a:t>anna.robinson@strath.ac.uk</a:t>
            </a:r>
            <a:r>
              <a:rPr lang="en-US" sz="2400" dirty="0"/>
              <a:t> </a:t>
            </a:r>
          </a:p>
          <a:p>
            <a:r>
              <a:rPr lang="en-US" sz="2400" dirty="0"/>
              <a:t>Workshops &amp; supervision</a:t>
            </a:r>
          </a:p>
          <a:p>
            <a:r>
              <a:rPr lang="en-US" sz="2400" dirty="0"/>
              <a:t>Qualitative study: Contact Anna</a:t>
            </a:r>
          </a:p>
        </p:txBody>
      </p:sp>
    </p:spTree>
    <p:extLst>
      <p:ext uri="{BB962C8B-B14F-4D97-AF65-F5344CB8AC3E}">
        <p14:creationId xmlns:p14="http://schemas.microsoft.com/office/powerpoint/2010/main" val="3541552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FC78-3E5A-5894-925E-F786702C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Upcoming ISEFT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8246-605C-AB2C-FC77-57E884F9D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76999"/>
          </a:xfrm>
        </p:spPr>
        <p:txBody>
          <a:bodyPr>
            <a:normAutofit/>
          </a:bodyPr>
          <a:lstStyle/>
          <a:p>
            <a:r>
              <a:rPr lang="en-GB" sz="2600" b="1" dirty="0"/>
              <a:t>ISEFT Global Community Networking and Training events (open to ISEFT members)</a:t>
            </a:r>
          </a:p>
          <a:p>
            <a:pPr lvl="1"/>
            <a:r>
              <a:rPr lang="en-GB" sz="2400" b="1" dirty="0">
                <a:hlinkClick r:id="rId3"/>
              </a:rPr>
              <a:t>Monday, September 29, 2025: isEFT Global Community Networking meeting - Anna Oldershaw</a:t>
            </a:r>
            <a:endParaRPr lang="en-GB" sz="2400" b="1" dirty="0"/>
          </a:p>
          <a:p>
            <a:r>
              <a:rPr lang="en-GB" sz="2600" b="1" dirty="0"/>
              <a:t>ISEFT Research &amp; Education Webinar</a:t>
            </a:r>
          </a:p>
          <a:p>
            <a:pPr lvl="1"/>
            <a:r>
              <a:rPr lang="en-GB" sz="2200" b="1" dirty="0"/>
              <a:t>14 Oct 2025: Jan Stiegler &amp; Anne Hilde </a:t>
            </a:r>
            <a:r>
              <a:rPr lang="en-GB" sz="2200" b="1" dirty="0" err="1"/>
              <a:t>Vassbø</a:t>
            </a:r>
            <a:r>
              <a:rPr lang="en-GB" sz="2200" b="1" dirty="0"/>
              <a:t> Hagen (Norway): Innovations regarding Supervision Training in Emotion-Focused Therapy: Improving Your Skills with Personal Recordings.</a:t>
            </a:r>
          </a:p>
          <a:p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1725260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1FC78-3E5A-5894-925E-F786702C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Other General EFT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8246-605C-AB2C-FC77-57E884F9D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076999"/>
          </a:xfrm>
        </p:spPr>
        <p:txBody>
          <a:bodyPr>
            <a:normAutofit fontScale="85000" lnSpcReduction="20000"/>
          </a:bodyPr>
          <a:lstStyle/>
          <a:p>
            <a:r>
              <a:rPr lang="en-GB" sz="2600" b="1" dirty="0"/>
              <a:t>The Emotion-focused Podcast, with Lou Cooper</a:t>
            </a:r>
            <a:r>
              <a:rPr lang="en-GB" sz="2400" dirty="0"/>
              <a:t>: </a:t>
            </a:r>
          </a:p>
          <a:p>
            <a:pPr lvl="1"/>
            <a:r>
              <a:rPr lang="en-GB" sz="2000" dirty="0"/>
              <a:t>Starting new series (24 episodes already in Series 1)</a:t>
            </a:r>
          </a:p>
          <a:p>
            <a:pPr lvl="1"/>
            <a:r>
              <a:rPr lang="en-GB" sz="2800" dirty="0"/>
              <a:t>Latest episode: </a:t>
            </a:r>
            <a:r>
              <a:rPr lang="en-GB" sz="3200" b="1" dirty="0">
                <a:effectLst/>
              </a:rPr>
              <a:t>Series 2 Ep #15: Stephen: A Client’s Story</a:t>
            </a:r>
            <a:endParaRPr lang="en-GB" sz="2800" dirty="0"/>
          </a:p>
          <a:p>
            <a:pPr lvl="1"/>
            <a:r>
              <a:rPr lang="en-GB" sz="2400" dirty="0"/>
              <a:t>Subscribe at: </a:t>
            </a:r>
            <a:r>
              <a:rPr lang="en-GB" sz="2000" dirty="0">
                <a:hlinkClick r:id="rId2"/>
              </a:rPr>
              <a:t>https://www.emotionfocused.com/</a:t>
            </a:r>
            <a:endParaRPr lang="en-GB" sz="2000" dirty="0"/>
          </a:p>
          <a:p>
            <a:r>
              <a:rPr lang="en-GB" sz="2400" b="1" dirty="0">
                <a:effectLst/>
              </a:rPr>
              <a:t>ISEFT Newsletter </a:t>
            </a:r>
            <a:r>
              <a:rPr lang="en-GB" sz="2400" dirty="0">
                <a:effectLst/>
              </a:rPr>
              <a:t>(edite</a:t>
            </a:r>
            <a:r>
              <a:rPr lang="en-GB" sz="2400" dirty="0"/>
              <a:t>d by Sarah Thompson &amp; </a:t>
            </a:r>
            <a:r>
              <a:rPr lang="en-GB" sz="2400" dirty="0" err="1"/>
              <a:t>Ladan</a:t>
            </a:r>
            <a:r>
              <a:rPr lang="en-GB" sz="2400" dirty="0"/>
              <a:t> </a:t>
            </a:r>
            <a:r>
              <a:rPr lang="en-GB" sz="2400" dirty="0" err="1"/>
              <a:t>Safvati</a:t>
            </a:r>
            <a:r>
              <a:rPr lang="en-GB" sz="2400" dirty="0"/>
              <a:t>)</a:t>
            </a:r>
            <a:endParaRPr lang="en-GB" sz="2400" b="1" dirty="0">
              <a:effectLst/>
            </a:endParaRPr>
          </a:p>
          <a:p>
            <a:pPr lvl="1"/>
            <a:r>
              <a:rPr lang="en-GB" sz="2200" b="1" dirty="0">
                <a:effectLst/>
              </a:rPr>
              <a:t>Available at: </a:t>
            </a:r>
            <a:r>
              <a:rPr lang="en-GB" sz="2200" b="1" dirty="0">
                <a:effectLst/>
                <a:hlinkClick r:id="rId3"/>
              </a:rPr>
              <a:t>https://www.iseft.org/page-18287</a:t>
            </a:r>
            <a:endParaRPr lang="en-GB" sz="2200" b="1" dirty="0">
              <a:effectLst/>
            </a:endParaRPr>
          </a:p>
          <a:p>
            <a:pPr lvl="1"/>
            <a:r>
              <a:rPr lang="en-GB" sz="2200" b="1" dirty="0">
                <a:effectLst/>
              </a:rPr>
              <a:t>Latest Issue: Edition 8, May 2025</a:t>
            </a:r>
          </a:p>
          <a:p>
            <a:r>
              <a:rPr lang="en-GB" sz="2400" b="1" dirty="0">
                <a:effectLst/>
              </a:rPr>
              <a:t>EFT SOCAL Newsletter:</a:t>
            </a:r>
          </a:p>
          <a:p>
            <a:pPr lvl="1"/>
            <a:r>
              <a:rPr lang="en-GB" sz="2400" dirty="0"/>
              <a:t>Produced by </a:t>
            </a:r>
            <a:r>
              <a:rPr lang="en-GB" sz="2400" dirty="0" err="1"/>
              <a:t>Ladan</a:t>
            </a:r>
            <a:r>
              <a:rPr lang="en-GB" sz="2400" dirty="0"/>
              <a:t> </a:t>
            </a:r>
            <a:r>
              <a:rPr lang="en-GB" sz="2400" dirty="0" err="1"/>
              <a:t>Safvati</a:t>
            </a:r>
            <a:r>
              <a:rPr lang="en-GB" sz="2400" dirty="0"/>
              <a:t>, EFT Institute of Southern California</a:t>
            </a:r>
          </a:p>
          <a:p>
            <a:pPr lvl="1"/>
            <a:r>
              <a:rPr lang="en-GB" sz="2400" dirty="0"/>
              <a:t>Subscribe at: https://</a:t>
            </a:r>
            <a:r>
              <a:rPr lang="en-GB" sz="2400" dirty="0" err="1"/>
              <a:t>www.eftsocal.com</a:t>
            </a:r>
            <a:r>
              <a:rPr lang="en-GB" sz="24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683361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130F-DA87-7647-A3F1-114DBBE8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344510" cy="706964"/>
          </a:xfrm>
        </p:spPr>
        <p:txBody>
          <a:bodyPr/>
          <a:lstStyle/>
          <a:p>
            <a:r>
              <a:rPr lang="en-US" b="1" dirty="0"/>
              <a:t>Upcoming Scottish EFT Network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1445F-4ABD-D14C-8221-37807CA03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005" y="2446986"/>
            <a:ext cx="9968453" cy="4411014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Sunday, 16 Nov 2025: Joanne </a:t>
            </a:r>
            <a:r>
              <a:rPr lang="en-GB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Dolhanty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Emotion Focused Skills Training Using Empty-Chair Work (APA </a:t>
            </a:r>
            <a:r>
              <a:rPr lang="en-GB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PsycTherapy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Highlights from new EFT &amp; JEDI workshop</a:t>
            </a:r>
          </a:p>
          <a:p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Thursday, 22 Jan 2026: Les Greenberg, </a:t>
            </a:r>
            <a:r>
              <a:rPr lang="en-GB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EFT Over Time, Session 6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(with therapist commentary) (APA </a:t>
            </a:r>
            <a:r>
              <a:rPr lang="en-GB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PsycTherapy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Sunday, 15 March 202</a:t>
            </a:r>
            <a:r>
              <a:rPr lang="en-GB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 [tent.]: TBA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8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F389B-84C6-8D4C-8F1B-5D7B917A8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Welcome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BB9B9-0BC9-FB4C-97D5-288A49E10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913" y="2494625"/>
            <a:ext cx="10591375" cy="4363375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/>
              <a:t>Welcome to today’s Scottish EFT Network meeting</a:t>
            </a:r>
          </a:p>
          <a:p>
            <a:r>
              <a:rPr lang="en-US" sz="2400" dirty="0"/>
              <a:t>Scottish EFT Network Meetings are sponsored by the Scottish Institute for Emotion-Focused Therapy (SI-EFT)</a:t>
            </a:r>
          </a:p>
          <a:p>
            <a:r>
              <a:rPr lang="en-US" sz="2400" dirty="0"/>
              <a:t>The SI-EFT Board welcomes you: </a:t>
            </a:r>
            <a:r>
              <a:rPr lang="en-GB" sz="2400" dirty="0"/>
              <a:t>Joan Shearer, Ligia </a:t>
            </a:r>
            <a:r>
              <a:rPr lang="en-GB" sz="2400" dirty="0" err="1"/>
              <a:t>Manastireanu</a:t>
            </a:r>
            <a:r>
              <a:rPr lang="en-GB" sz="2400" dirty="0"/>
              <a:t>, Robert Elliott, Lorna Carrick, Richard Miller </a:t>
            </a:r>
          </a:p>
          <a:p>
            <a:r>
              <a:rPr lang="en-GB" sz="2400" dirty="0"/>
              <a:t>Network meetings are currently held six times per year: Jan, March, May, July, Sept, Nov</a:t>
            </a:r>
          </a:p>
          <a:p>
            <a:r>
              <a:rPr lang="en-GB" sz="2400" dirty="0">
                <a:highlight>
                  <a:srgbClr val="FFFF00"/>
                </a:highlight>
              </a:rPr>
              <a:t>We currently alternate between Sunday and Thursday evenings 5 – 9pm UK time (enables SI-EFT board to share hosting duties, allows wide range of people to attend).  Next time, in November, we will meet on a Sunday evening (UK time)</a:t>
            </a:r>
          </a:p>
          <a:p>
            <a:r>
              <a:rPr lang="en-GB" sz="2400" dirty="0"/>
              <a:t>Network meetings are free, but donations are welcome to defray SI-EFT expenses</a:t>
            </a:r>
          </a:p>
          <a:p>
            <a:pPr lvl="1"/>
            <a:r>
              <a:rPr lang="en-GB" sz="2200" dirty="0"/>
              <a:t>Suggested donation £5 – 10; go to  </a:t>
            </a:r>
            <a:r>
              <a:rPr lang="en-GB" sz="2000" dirty="0">
                <a:hlinkClick r:id="rId3"/>
              </a:rPr>
              <a:t>http://www.eft-scotland.org/</a:t>
            </a:r>
            <a:r>
              <a:rPr lang="en-GB" sz="2000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411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B1312-DEAD-254C-887C-588E30BE7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495117" cy="706964"/>
          </a:xfrm>
        </p:spPr>
        <p:txBody>
          <a:bodyPr/>
          <a:lstStyle/>
          <a:p>
            <a:r>
              <a:rPr lang="en-US" b="1" dirty="0"/>
              <a:t>Robert Report: Recent EFT Publications/ Presentations/Work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97DA1-336F-A44D-8D27-C05A323BD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2049081"/>
            <a:ext cx="10002903" cy="4550735"/>
          </a:xfrm>
        </p:spPr>
        <p:txBody>
          <a:bodyPr>
            <a:noAutofit/>
          </a:bodyPr>
          <a:lstStyle/>
          <a:p>
            <a:r>
              <a:rPr lang="en-US" sz="2400" i="1" dirty="0"/>
              <a:t>Recent: 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edition of </a:t>
            </a:r>
            <a:r>
              <a:rPr lang="en-US" sz="2000" i="1" dirty="0"/>
              <a:t>Learning Emotion-Focused Therapy</a:t>
            </a:r>
            <a:r>
              <a:rPr lang="en-US" sz="2000" dirty="0"/>
              <a:t>: published in August</a:t>
            </a:r>
          </a:p>
          <a:p>
            <a:pPr lvl="2"/>
            <a:r>
              <a:rPr lang="en-US" sz="1800" dirty="0">
                <a:hlinkClick r:id="rId2"/>
              </a:rPr>
              <a:t>https://www.apa.org/pubs/books/learning-emotion-focused-therapy-second-edition?tab=2</a:t>
            </a:r>
            <a:endParaRPr lang="en-US" sz="1800" dirty="0"/>
          </a:p>
          <a:p>
            <a:pPr lvl="2"/>
            <a:r>
              <a:rPr lang="en-US" sz="1800" dirty="0"/>
              <a:t>Order directly from APA or via Amazon</a:t>
            </a:r>
          </a:p>
          <a:p>
            <a:pPr lvl="2"/>
            <a:r>
              <a:rPr lang="en-US" sz="1800" dirty="0"/>
              <a:t>Book launch event: Tues 9 Sept, 7pm Uk time., n = 430 attendees</a:t>
            </a:r>
          </a:p>
          <a:p>
            <a:pPr lvl="1"/>
            <a:r>
              <a:rPr lang="en-GB" b="1" dirty="0"/>
              <a:t>Monteiro, M., Elliott, R., Nogueira, D., Mesquita, E., &amp; Cunha, C. (2025). Psychometric Evaluation of the Emotion-Focused Therapy Version of Person-</a:t>
            </a:r>
            <a:r>
              <a:rPr lang="en-GB" b="1" dirty="0" err="1"/>
              <a:t>Centered</a:t>
            </a:r>
            <a:r>
              <a:rPr lang="en-GB" b="1" dirty="0"/>
              <a:t> and Experiential Psychotherapy: A Measure of Therapist Adherence and Competence. </a:t>
            </a:r>
            <a:r>
              <a:rPr lang="en-GB" b="1" i="1" dirty="0"/>
              <a:t>Psychotherapy Research</a:t>
            </a:r>
            <a:r>
              <a:rPr lang="en-GB" b="1" dirty="0"/>
              <a:t>, </a:t>
            </a:r>
            <a:r>
              <a:rPr lang="en-GB" u="sng" dirty="0">
                <a:hlinkClick r:id="rId3"/>
              </a:rPr>
              <a:t>https://doi.org/10.1080/10503307.2025.2522386</a:t>
            </a:r>
            <a:r>
              <a:rPr lang="en-GB" dirty="0"/>
              <a:t> </a:t>
            </a:r>
            <a:endParaRPr lang="en-GB" b="1" dirty="0"/>
          </a:p>
          <a:p>
            <a:pPr lvl="1"/>
            <a:r>
              <a:rPr lang="en-GB" b="1" dirty="0" err="1"/>
              <a:t>Fatahian</a:t>
            </a:r>
            <a:r>
              <a:rPr lang="en-GB" b="1" dirty="0"/>
              <a:t>-Tehran, H., Chatha, S., &amp; Elliott, R. (2025) Empathic conjectures in emotionally focused couple therapy (EFCT): A process microanalytic study. </a:t>
            </a:r>
            <a:r>
              <a:rPr lang="en-US" b="1" i="1" dirty="0"/>
              <a:t>Journal of Marital and Family Therapy.</a:t>
            </a:r>
            <a:r>
              <a:rPr lang="en-US" b="1" dirty="0"/>
              <a:t> </a:t>
            </a:r>
            <a:r>
              <a:rPr lang="en-US" b="1" u="sng" dirty="0">
                <a:hlinkClick r:id="rId4"/>
              </a:rPr>
              <a:t>https://doi.org/10.1111/jmft.70075</a:t>
            </a:r>
            <a:r>
              <a:rPr lang="en-GB" b="1" dirty="0"/>
              <a:t> [in press]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51986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2E7E8-8935-14B0-451D-A803E26C8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61ED-F733-6F8D-7185-87CA59A51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495117" cy="706964"/>
          </a:xfrm>
        </p:spPr>
        <p:txBody>
          <a:bodyPr/>
          <a:lstStyle/>
          <a:p>
            <a:r>
              <a:rPr lang="en-US" b="1" dirty="0"/>
              <a:t>Robert Report: Recent EFT Publications/ Presentations/Work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0C2AF-BC51-35CF-625E-70F97B7E5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79710"/>
            <a:ext cx="10002903" cy="4550735"/>
          </a:xfrm>
        </p:spPr>
        <p:txBody>
          <a:bodyPr>
            <a:noAutofit/>
          </a:bodyPr>
          <a:lstStyle/>
          <a:p>
            <a:r>
              <a:rPr lang="en-US" sz="2400" dirty="0"/>
              <a:t>In submission/preparation:</a:t>
            </a:r>
          </a:p>
          <a:p>
            <a:pPr lvl="1"/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edition of </a:t>
            </a:r>
            <a:r>
              <a:rPr lang="en-US" sz="2400" i="1" dirty="0"/>
              <a:t>Emotion-focused Counseling in Action</a:t>
            </a:r>
          </a:p>
          <a:p>
            <a:pPr lvl="1"/>
            <a:r>
              <a:rPr lang="en-US" sz="2400" i="1" dirty="0"/>
              <a:t>Articles on: EFT &amp; JEDI; Empathic formulations</a:t>
            </a:r>
          </a:p>
          <a:p>
            <a:pPr lvl="1"/>
            <a:r>
              <a:rPr lang="en-US" sz="2400" i="1" dirty="0"/>
              <a:t>Book chapter on </a:t>
            </a:r>
            <a:r>
              <a:rPr lang="en-US" sz="2400" i="1" dirty="0" err="1"/>
              <a:t>stuckness</a:t>
            </a:r>
            <a:r>
              <a:rPr lang="en-US" sz="2400" i="1" dirty="0"/>
              <a:t> in EFT</a:t>
            </a:r>
            <a:endParaRPr lang="en-US" sz="24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43598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95DB8-6A2F-F0AD-A280-37D241202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Bonus Presentation: Client Embodiment in EFT Supervision/ Skill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473BB-B35B-A93B-B3D7-0E8673E9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12986"/>
          </a:xfrm>
        </p:spPr>
        <p:txBody>
          <a:bodyPr>
            <a:normAutofit/>
          </a:bodyPr>
          <a:lstStyle/>
          <a:p>
            <a:r>
              <a:rPr lang="en-GB" dirty="0">
                <a:ea typeface="Times New Roman" panose="02020603050405020304" pitchFamily="18" charset="0"/>
              </a:rPr>
              <a:t>From: EFT Supervisor Competency Framework (2023)</a:t>
            </a:r>
          </a:p>
          <a:p>
            <a:r>
              <a:rPr lang="en-GB" dirty="0"/>
              <a:t>A form of supervision enactment: </a:t>
            </a:r>
          </a:p>
          <a:p>
            <a:pPr lvl="1"/>
            <a:r>
              <a:rPr lang="en-GB" dirty="0"/>
              <a:t>Most often, supervisee enacts client while supervisor enacts therapist </a:t>
            </a:r>
          </a:p>
          <a:p>
            <a:pPr lvl="1"/>
            <a:r>
              <a:rPr lang="en-GB" dirty="0"/>
              <a:t>Supervisor shows what they would do</a:t>
            </a:r>
          </a:p>
          <a:p>
            <a:pPr lvl="1"/>
            <a:r>
              <a:rPr lang="en-GB" dirty="0"/>
              <a:t>Supervisee experiences the client from the inside, accesses implicit knowledge of client that they didn’t know they had</a:t>
            </a:r>
          </a:p>
          <a:p>
            <a:r>
              <a:rPr lang="en-GB" dirty="0"/>
              <a:t>Most useful when: </a:t>
            </a:r>
          </a:p>
          <a:p>
            <a:pPr lvl="1"/>
            <a:r>
              <a:rPr lang="en-GB" dirty="0"/>
              <a:t>Therapist has seen client for at least 3 sessions; </a:t>
            </a:r>
          </a:p>
          <a:p>
            <a:pPr lvl="1"/>
            <a:r>
              <a:rPr lang="en-GB" dirty="0"/>
              <a:t>There is no recording of session; </a:t>
            </a:r>
          </a:p>
          <a:p>
            <a:pPr lvl="1"/>
            <a:r>
              <a:rPr lang="en-GB" dirty="0"/>
              <a:t>Supervisee is struggling to work effectively with client, or having trouble empathizing with client</a:t>
            </a:r>
          </a:p>
          <a:p>
            <a:endParaRPr lang="en-GB" dirty="0"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901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6304-E718-5649-A5E8-EA1CD6215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675" y="919879"/>
            <a:ext cx="9369911" cy="706964"/>
          </a:xfrm>
        </p:spPr>
        <p:txBody>
          <a:bodyPr/>
          <a:lstStyle/>
          <a:p>
            <a:r>
              <a:rPr lang="en-US" sz="3200" b="1" dirty="0"/>
              <a:t>Presentation: </a:t>
            </a:r>
            <a:r>
              <a:rPr lang="en-GB" b="1" dirty="0"/>
              <a:t>Attaining States of Deep Empathic Immersion</a:t>
            </a:r>
            <a:r>
              <a:rPr lang="en-GB" sz="3200" dirty="0"/>
              <a:t> 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9BB9-FCDF-B345-B331-14A2F31F8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96" y="2264485"/>
            <a:ext cx="10086787" cy="4778571"/>
          </a:xfrm>
        </p:spPr>
        <p:txBody>
          <a:bodyPr>
            <a:normAutofit fontScale="92500"/>
          </a:bodyPr>
          <a:lstStyle/>
          <a:p>
            <a: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Advanced Empathic Attunement training has been given a major update</a:t>
            </a:r>
          </a:p>
          <a:p>
            <a:pPr lvl="1"/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 days =&gt; 7 days</a:t>
            </a:r>
          </a:p>
          <a:p>
            <a:pPr lvl="1"/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Two new sessions: </a:t>
            </a:r>
          </a:p>
          <a:p>
            <a:pPr lvl="2"/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Therapist Processes in Empathic Resonance</a:t>
            </a:r>
          </a:p>
          <a:p>
            <a:pPr lvl="2"/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Integrating Empathy: A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 Approach to Learning Deep Empathic Immersion</a:t>
            </a:r>
          </a:p>
          <a:p>
            <a:pPr lvl="1"/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Alliance Formation session dropped/integrated into the new sessions</a:t>
            </a:r>
          </a:p>
          <a:p>
            <a:pPr lvl="1"/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Change in order of empathic responses covered</a:t>
            </a:r>
          </a:p>
          <a:p>
            <a:pPr lvl="1"/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Added group exercises for warm-up or further exploration</a:t>
            </a:r>
          </a:p>
          <a:p>
            <a:pPr lvl="1"/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Relational Dialog session renamed ”Empathy under Challenge”</a:t>
            </a:r>
          </a:p>
        </p:txBody>
      </p:sp>
    </p:spTree>
    <p:extLst>
      <p:ext uri="{BB962C8B-B14F-4D97-AF65-F5344CB8AC3E}">
        <p14:creationId xmlns:p14="http://schemas.microsoft.com/office/powerpoint/2010/main" val="1061403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E2FA-9C65-20D3-A195-331DB28A7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1876" y="613048"/>
            <a:ext cx="7772400" cy="1143000"/>
          </a:xfrm>
        </p:spPr>
        <p:txBody>
          <a:bodyPr/>
          <a:lstStyle/>
          <a:p>
            <a:r>
              <a:rPr lang="en-US" b="1" dirty="0"/>
              <a:t>General Description: Deep Empathic Immersion as Empathic Flow State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B44AE-18CB-8514-48DF-5A1AF1B06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1876" y="2264228"/>
            <a:ext cx="7990656" cy="4397829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 1.</a:t>
            </a:r>
            <a:r>
              <a:rPr lang="en-US" sz="2400" i="1" dirty="0"/>
              <a:t> Flow states </a:t>
            </a:r>
            <a:r>
              <a:rPr lang="en-US" sz="2400" dirty="0"/>
              <a:t>more generally: (Csikszentmihalyi, 1991): sense of timelessness, spaciousness, energy, creativity = </a:t>
            </a:r>
            <a:r>
              <a:rPr lang="en-US" sz="2400" i="1" dirty="0"/>
              <a:t>presence</a:t>
            </a:r>
            <a:r>
              <a:rPr lang="en-US" sz="2400" dirty="0"/>
              <a:t> </a:t>
            </a:r>
            <a:endParaRPr lang="en-GB" sz="2400" dirty="0"/>
          </a:p>
          <a:p>
            <a:r>
              <a:rPr lang="en-US" sz="2400" dirty="0"/>
              <a:t>2. Flow states in therapy: </a:t>
            </a:r>
            <a:r>
              <a:rPr lang="en-US" sz="2400" i="1" dirty="0"/>
              <a:t>Therapeutic presence</a:t>
            </a:r>
            <a:r>
              <a:rPr lang="en-US" sz="2400" dirty="0"/>
              <a:t> (Geller &amp; Greenberg, 2023):  Feeling grounded; fully immersed; strongly engaged or absorbed; presented-centered, focused; active compassion for the client; being with and for the Other.</a:t>
            </a:r>
            <a:endParaRPr lang="en-GB" sz="2400" dirty="0"/>
          </a:p>
          <a:p>
            <a:r>
              <a:rPr lang="en-US" sz="2400" dirty="0"/>
              <a:t>3. </a:t>
            </a:r>
            <a:r>
              <a:rPr lang="en-US" sz="2400" i="1" dirty="0"/>
              <a:t>Empathic presence: </a:t>
            </a:r>
            <a:r>
              <a:rPr lang="en-US" sz="2400" dirty="0"/>
              <a:t>Deeply and unselfconsciously resonating with client in their distress. Also:</a:t>
            </a:r>
            <a:endParaRPr lang="en-GB" sz="2400" dirty="0"/>
          </a:p>
          <a:p>
            <a:pPr lvl="1"/>
            <a:r>
              <a:rPr lang="en-US" sz="2000" dirty="0"/>
              <a:t>Regulating own distress at client’s distress</a:t>
            </a:r>
            <a:endParaRPr lang="en-GB" sz="2000" dirty="0"/>
          </a:p>
          <a:p>
            <a:pPr lvl="1"/>
            <a:r>
              <a:rPr lang="en-US" sz="2000" dirty="0"/>
              <a:t>Accompanied by expression of genuine warmth and prizing for client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759376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BA4F2-79FA-6260-E77A-C78A23C07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461" y="629816"/>
            <a:ext cx="7772400" cy="1143000"/>
          </a:xfrm>
        </p:spPr>
        <p:txBody>
          <a:bodyPr/>
          <a:lstStyle/>
          <a:p>
            <a:r>
              <a:rPr lang="en-US" sz="4000" b="1" dirty="0"/>
              <a:t>Doing Deep Empathic Immersion: Ten Suggestions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C1560-A0EC-3E9E-2EA8-EA5F1A743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2284445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[</a:t>
            </a:r>
            <a:r>
              <a:rPr lang="en-US" sz="2800" i="1" dirty="0"/>
              <a:t>I. </a:t>
            </a:r>
            <a:r>
              <a:rPr lang="en-US" sz="2800" i="1" u="sng" dirty="0"/>
              <a:t>Set up the preconditions</a:t>
            </a:r>
            <a:r>
              <a:rPr lang="en-US" sz="2800" dirty="0"/>
              <a:t>:]</a:t>
            </a:r>
          </a:p>
          <a:p>
            <a:r>
              <a:rPr lang="en-US" sz="2800" dirty="0"/>
              <a:t>1. </a:t>
            </a:r>
            <a:r>
              <a:rPr lang="en-US" sz="2800" b="1" i="1" dirty="0"/>
              <a:t>Clear a space</a:t>
            </a:r>
            <a:r>
              <a:rPr lang="en-US" sz="2800" b="1" dirty="0"/>
              <a:t> </a:t>
            </a:r>
            <a:r>
              <a:rPr lang="en-US" sz="2800" dirty="0"/>
              <a:t>for yourself: Before starting, take a moment to </a:t>
            </a:r>
            <a:r>
              <a:rPr lang="en-US" sz="2800" i="1" dirty="0"/>
              <a:t>focus</a:t>
            </a:r>
            <a:r>
              <a:rPr lang="en-US" sz="2800" dirty="0"/>
              <a:t> inside so you can identify any interfering processes or distractions, and then gently set them aside.</a:t>
            </a:r>
            <a:endParaRPr lang="en-GB" sz="2800" dirty="0"/>
          </a:p>
          <a:p>
            <a:r>
              <a:rPr lang="en-US" sz="2800" dirty="0"/>
              <a:t>2. </a:t>
            </a:r>
            <a:r>
              <a:rPr lang="en-US" sz="2800" b="1" i="1" dirty="0"/>
              <a:t>Imagine a bubble</a:t>
            </a:r>
            <a:r>
              <a:rPr lang="en-US" sz="2800" b="1" dirty="0"/>
              <a:t> </a:t>
            </a:r>
            <a:r>
              <a:rPr lang="en-US" sz="2800" dirty="0"/>
              <a:t>around you and your client.</a:t>
            </a:r>
            <a:endParaRPr lang="en-GB" sz="2800" dirty="0"/>
          </a:p>
          <a:p>
            <a:r>
              <a:rPr lang="en-US" sz="2800" dirty="0"/>
              <a:t>3. </a:t>
            </a:r>
            <a:r>
              <a:rPr lang="en-US" sz="2800" b="1" i="1" dirty="0"/>
              <a:t>Actively imagine being your client</a:t>
            </a:r>
            <a:r>
              <a:rPr lang="en-US" sz="2800" dirty="0"/>
              <a:t>: Ask yourself: What might they be experiencing right at this minute, as you start the session?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1397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66521-99EB-1CAD-31E7-DCE3AED1C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94BB2-8DF5-128E-5D13-F3BE75D5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629816"/>
            <a:ext cx="7772400" cy="1143000"/>
          </a:xfrm>
        </p:spPr>
        <p:txBody>
          <a:bodyPr/>
          <a:lstStyle/>
          <a:p>
            <a:r>
              <a:rPr lang="en-US" sz="4000" b="1" dirty="0"/>
              <a:t>Doing Deep Empathic Immersion: Ten Suggestions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ECA51-F4EF-2FDE-6F43-E4962A082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2284444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sz="2400" i="1" dirty="0"/>
              <a:t>[II. </a:t>
            </a:r>
            <a:r>
              <a:rPr lang="en-US" sz="2400" i="1" u="sng" dirty="0"/>
              <a:t>Use active entry micro-processes</a:t>
            </a:r>
            <a:r>
              <a:rPr lang="en-US" sz="2400" i="1" dirty="0"/>
              <a:t>:]</a:t>
            </a:r>
          </a:p>
          <a:p>
            <a:r>
              <a:rPr lang="en-US" sz="2400" dirty="0"/>
              <a:t>4. </a:t>
            </a:r>
            <a:r>
              <a:rPr lang="en-US" sz="2400" b="1" i="1" dirty="0"/>
              <a:t>Ask the client</a:t>
            </a:r>
            <a:r>
              <a:rPr lang="en-US" sz="2400" b="1" dirty="0"/>
              <a:t> what they are experiencing right now </a:t>
            </a:r>
            <a:r>
              <a:rPr lang="en-US" sz="2400" dirty="0"/>
              <a:t>(=state check question)</a:t>
            </a:r>
            <a:endParaRPr lang="en-GB" sz="2400" dirty="0"/>
          </a:p>
          <a:p>
            <a:r>
              <a:rPr lang="en-US" sz="2400" dirty="0"/>
              <a:t>5. </a:t>
            </a:r>
            <a:r>
              <a:rPr lang="en-US" sz="2400" b="1" i="1" dirty="0"/>
              <a:t>Listen with your body</a:t>
            </a:r>
            <a:r>
              <a:rPr lang="en-US" sz="2400" dirty="0"/>
              <a:t> to what the client says, not with your head (*Do this if you feel stuck or can’t think of what to do)</a:t>
            </a:r>
          </a:p>
          <a:p>
            <a:r>
              <a:rPr lang="en-US" sz="2400" dirty="0"/>
              <a:t>6. Make sure you </a:t>
            </a:r>
            <a:r>
              <a:rPr lang="en-US" sz="2400" b="1" i="1" dirty="0"/>
              <a:t>reflect their answer</a:t>
            </a:r>
            <a:r>
              <a:rPr lang="en-US" sz="2400" b="1" dirty="0"/>
              <a:t> </a:t>
            </a:r>
            <a:r>
              <a:rPr lang="en-US" sz="2400" dirty="0"/>
              <a:t>to this question.</a:t>
            </a:r>
            <a:endParaRPr lang="en-GB" sz="2400" dirty="0"/>
          </a:p>
          <a:p>
            <a:r>
              <a:rPr lang="en-US" sz="2400" dirty="0"/>
              <a:t>7. As soon as is comfortable, switch to </a:t>
            </a:r>
            <a:r>
              <a:rPr lang="en-US" sz="2400" b="1" i="1" dirty="0"/>
              <a:t>first person evocative reflections</a:t>
            </a:r>
            <a:r>
              <a:rPr lang="en-US" sz="2400" dirty="0"/>
              <a:t>. The first time you do this, make sure you signal what you are doing, </a:t>
            </a:r>
            <a:endParaRPr lang="en-GB" sz="2400" dirty="0"/>
          </a:p>
          <a:p>
            <a:pPr lvl="1"/>
            <a:r>
              <a:rPr lang="en-US" sz="1800" dirty="0"/>
              <a:t>Eg, if the client is having trouble starting, you could say: “So it’s almost like you’re feeling, ‘I have no idea what to talk about!’”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42547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5A968-29BE-91EF-8A64-64A6BCF44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B0D6D-1504-DEDD-357A-0E0BDFEDE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1203" y="595604"/>
            <a:ext cx="7772400" cy="1143000"/>
          </a:xfrm>
        </p:spPr>
        <p:txBody>
          <a:bodyPr/>
          <a:lstStyle/>
          <a:p>
            <a:r>
              <a:rPr lang="en-US" sz="4000" b="1" dirty="0"/>
              <a:t>Doing Deep Empathic Immersion: Ten Suggestions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88434-67F8-50B7-81DA-2184E2D83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4955" y="2355641"/>
            <a:ext cx="8064895" cy="4114800"/>
          </a:xfrm>
        </p:spPr>
        <p:txBody>
          <a:bodyPr>
            <a:normAutofit fontScale="92500" lnSpcReduction="20000"/>
          </a:bodyPr>
          <a:lstStyle/>
          <a:p>
            <a:r>
              <a:rPr lang="en-US" sz="2400" i="1" dirty="0"/>
              <a:t>[III. </a:t>
            </a:r>
            <a:r>
              <a:rPr lang="en-US" sz="2400" i="1" u="sng" dirty="0"/>
              <a:t>Let the Process Run</a:t>
            </a:r>
            <a:r>
              <a:rPr lang="en-US" sz="2400" i="1" dirty="0"/>
              <a:t>:]</a:t>
            </a:r>
          </a:p>
          <a:p>
            <a:r>
              <a:rPr lang="en-US" sz="2400" dirty="0"/>
              <a:t>8. </a:t>
            </a:r>
            <a:r>
              <a:rPr lang="en-US" sz="2400" b="1" i="1" dirty="0"/>
              <a:t>Try not to plan</a:t>
            </a:r>
            <a:r>
              <a:rPr lang="en-US" sz="2400" b="1" dirty="0"/>
              <a:t> </a:t>
            </a:r>
            <a:r>
              <a:rPr lang="en-US" sz="2400" dirty="0"/>
              <a:t>what you are going to say before responding; instead, open your mouth and do your best; just see what comes!</a:t>
            </a:r>
            <a:endParaRPr lang="en-US" dirty="0"/>
          </a:p>
          <a:p>
            <a:r>
              <a:rPr lang="en-US" sz="2800" dirty="0"/>
              <a:t>9. </a:t>
            </a:r>
            <a:r>
              <a:rPr lang="en-US" sz="2800" b="1" i="1" dirty="0"/>
              <a:t>Fail faster</a:t>
            </a:r>
            <a:r>
              <a:rPr lang="en-US" sz="2800" i="1" dirty="0"/>
              <a:t>: </a:t>
            </a:r>
            <a:r>
              <a:rPr lang="en-US" sz="2800" dirty="0"/>
              <a:t>Don’t worry if you get it wrong (which will happen a lot of the time!), but make sure you reflect the client’s experience of it not fitting (</a:t>
            </a:r>
            <a:r>
              <a:rPr lang="en-US" sz="2800" dirty="0" err="1"/>
              <a:t>eg</a:t>
            </a:r>
            <a:r>
              <a:rPr lang="en-US" sz="2800" dirty="0"/>
              <a:t>, “That’s not quite right, it’s maybe more like disappointment?”)</a:t>
            </a:r>
            <a:endParaRPr lang="en-GB" sz="2800" dirty="0"/>
          </a:p>
          <a:p>
            <a:r>
              <a:rPr lang="en-US" sz="2800" dirty="0"/>
              <a:t>10. </a:t>
            </a:r>
            <a:r>
              <a:rPr lang="en-US" sz="2800" b="1" i="1" dirty="0"/>
              <a:t>Keep going</a:t>
            </a:r>
            <a:r>
              <a:rPr lang="en-US" sz="2800" b="1" dirty="0"/>
              <a:t> </a:t>
            </a:r>
            <a:r>
              <a:rPr lang="en-US" sz="2800" dirty="0"/>
              <a:t>for at least five minutes, or until something shifts for the client.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274856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3DF8-E358-194B-A7AB-E7B05A97D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Segment 2: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A079-7CCB-214C-8EC9-EFBD5B9F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653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3DF8-E358-194B-A7AB-E7B05A97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978" y="859971"/>
            <a:ext cx="9791610" cy="706964"/>
          </a:xfrm>
        </p:spPr>
        <p:txBody>
          <a:bodyPr/>
          <a:lstStyle/>
          <a:p>
            <a:r>
              <a:rPr lang="en-US" b="1" dirty="0"/>
              <a:t>Segment 3: Demonstration Discussion/ Check-in re: your EFT practice/General Networking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A079-7CCB-214C-8EC9-EFBD5B9F2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48404"/>
          </a:xfrm>
        </p:spPr>
        <p:txBody>
          <a:bodyPr>
            <a:normAutofit fontScale="92500" lnSpcReduction="10000"/>
          </a:bodyPr>
          <a:lstStyle/>
          <a:p>
            <a:r>
              <a:rPr lang="en-GB" sz="2000" dirty="0">
                <a:ea typeface="Times New Roman" panose="02020603050405020304" pitchFamily="18" charset="0"/>
              </a:rPr>
              <a:t>Have a cup of tea/coffee and a snack while you talk with others in the community.  (30 min)</a:t>
            </a:r>
          </a:p>
          <a:p>
            <a:r>
              <a:rPr lang="en-US" sz="2000" dirty="0"/>
              <a:t>Will use Zoom break-out rooms of 3-6 people each (20 min):</a:t>
            </a:r>
          </a:p>
          <a:p>
            <a:pPr lvl="1"/>
            <a:r>
              <a:rPr lang="en-US" sz="1800" dirty="0"/>
              <a:t>Check-in</a:t>
            </a:r>
          </a:p>
          <a:p>
            <a:pPr lvl="1"/>
            <a:r>
              <a:rPr lang="en-US" sz="1800" dirty="0"/>
              <a:t>Discussion (of video)</a:t>
            </a:r>
          </a:p>
          <a:p>
            <a:pPr lvl="1"/>
            <a:r>
              <a:rPr lang="en-US" sz="1800" dirty="0"/>
              <a:t>Networking (social/other)</a:t>
            </a:r>
          </a:p>
          <a:p>
            <a:r>
              <a:rPr lang="en-US" sz="2000" dirty="0"/>
              <a:t>Check-in/Discussion/Networking Questions:</a:t>
            </a:r>
          </a:p>
          <a:p>
            <a:r>
              <a:rPr lang="en-GB" sz="2000" b="1" dirty="0"/>
              <a:t>1. Introduce yourself: Where are you in your development as an EFT therapist? Where are you based? What kinds of clients do you work with?</a:t>
            </a:r>
            <a:endParaRPr lang="en-GB" sz="2000" dirty="0"/>
          </a:p>
          <a:p>
            <a:pPr marL="457200"/>
            <a:r>
              <a:rPr lang="en-GB" sz="2000" b="1" dirty="0">
                <a:effectLst/>
                <a:ea typeface="Times New Roman" panose="02020603050405020304" pitchFamily="18" charset="0"/>
              </a:rPr>
              <a:t>2. What would support your development as an EFT therapist?</a:t>
            </a:r>
            <a:endParaRPr lang="en-GB" sz="2000" dirty="0">
              <a:effectLst/>
              <a:ea typeface="Times New Roman" panose="02020603050405020304" pitchFamily="18" charset="0"/>
            </a:endParaRPr>
          </a:p>
          <a:p>
            <a:pPr marL="457200"/>
            <a:r>
              <a:rPr lang="en-GB" sz="2000" b="1" dirty="0">
                <a:effectLst/>
                <a:ea typeface="Times New Roman" panose="02020603050405020304" pitchFamily="18" charset="0"/>
              </a:rPr>
              <a:t>3. What do you have for the supervision/skill practice segment?</a:t>
            </a:r>
            <a:endParaRPr lang="en-GB" sz="1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8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F487A-3EE1-C849-B167-27FF48F3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Who’s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6867-FD73-CA43-9E22-ACC63B991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4109273"/>
          </a:xfrm>
        </p:spPr>
        <p:txBody>
          <a:bodyPr>
            <a:normAutofit/>
          </a:bodyPr>
          <a:lstStyle/>
          <a:p>
            <a:r>
              <a:rPr lang="en-US" sz="2000" b="1" dirty="0"/>
              <a:t>First time here? (Welcome!)</a:t>
            </a:r>
          </a:p>
          <a:p>
            <a:endParaRPr lang="en-US" sz="2000" b="1" dirty="0"/>
          </a:p>
          <a:p>
            <a:r>
              <a:rPr lang="en-US" sz="2000" b="1" dirty="0"/>
              <a:t>From where? (Countries &amp; parts of the UK):</a:t>
            </a:r>
          </a:p>
          <a:p>
            <a:pPr lvl="1"/>
            <a:r>
              <a:rPr lang="en-US" dirty="0"/>
              <a:t>UK: Scotland; England</a:t>
            </a:r>
          </a:p>
          <a:p>
            <a:pPr lvl="1"/>
            <a:r>
              <a:rPr lang="en-US" dirty="0"/>
              <a:t>Denmark</a:t>
            </a:r>
          </a:p>
          <a:p>
            <a:pPr lvl="1"/>
            <a:r>
              <a:rPr lang="en-US" dirty="0"/>
              <a:t>Iran</a:t>
            </a:r>
          </a:p>
          <a:p>
            <a:pPr lvl="1"/>
            <a:r>
              <a:rPr lang="en-US" dirty="0"/>
              <a:t>Canada</a:t>
            </a:r>
          </a:p>
          <a:p>
            <a:pPr lvl="1"/>
            <a:r>
              <a:rPr lang="en-US" dirty="0"/>
              <a:t>Cyprus</a:t>
            </a:r>
          </a:p>
        </p:txBody>
      </p:sp>
    </p:spTree>
    <p:extLst>
      <p:ext uri="{BB962C8B-B14F-4D97-AF65-F5344CB8AC3E}">
        <p14:creationId xmlns:p14="http://schemas.microsoft.com/office/powerpoint/2010/main" val="918476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3DF8-E358-194B-A7AB-E7B05A97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269206" cy="706964"/>
          </a:xfrm>
        </p:spPr>
        <p:txBody>
          <a:bodyPr/>
          <a:lstStyle/>
          <a:p>
            <a:r>
              <a:rPr lang="en-US" b="1" dirty="0"/>
              <a:t>Segment 4: Practice Segment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A079-7CCB-214C-8EC9-EFBD5B9F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Skill Practice</a:t>
            </a:r>
          </a:p>
          <a:p>
            <a:r>
              <a:rPr lang="en-US" sz="2400" b="1" dirty="0"/>
              <a:t>Peer Supervision</a:t>
            </a:r>
          </a:p>
          <a:p>
            <a:r>
              <a:rPr lang="en-US" sz="2400" b="1" dirty="0"/>
              <a:t>Embody a Client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32261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E4E23-23B4-DF45-9F1E-25262D59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7917" cy="706964"/>
          </a:xfrm>
        </p:spPr>
        <p:txBody>
          <a:bodyPr/>
          <a:lstStyle/>
          <a:p>
            <a:r>
              <a:rPr lang="en-GB" sz="3600" b="1" dirty="0">
                <a:ea typeface="Times New Roman" panose="02020603050405020304" pitchFamily="18" charset="0"/>
              </a:rPr>
              <a:t>Feedback/Suggestions from September Meeting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56C24-E5E0-0444-9111-3CF1BF7BF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98651"/>
            <a:ext cx="9037917" cy="4359349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ea typeface="Times New Roman" panose="02020603050405020304" pitchFamily="18" charset="0"/>
              </a:rPr>
              <a:t>Significant interest in LEFT2 book study group</a:t>
            </a:r>
          </a:p>
          <a:p>
            <a:r>
              <a:rPr lang="en-GB" sz="2400" dirty="0">
                <a:ea typeface="Times New Roman" panose="02020603050405020304" pitchFamily="18" charset="0"/>
              </a:rPr>
              <a:t>Some interest in possibility of forming a national or regional EFT Society</a:t>
            </a:r>
          </a:p>
          <a:p>
            <a:r>
              <a:rPr lang="en-GB" sz="2400" dirty="0">
                <a:effectLst/>
                <a:ea typeface="Times New Roman" panose="02020603050405020304" pitchFamily="18" charset="0"/>
              </a:rPr>
              <a:t>Request from Nia to create a </a:t>
            </a:r>
            <a:r>
              <a:rPr lang="en-GB" sz="2400" dirty="0">
                <a:ea typeface="Times New Roman" panose="02020603050405020304" pitchFamily="18" charset="0"/>
              </a:rPr>
              <a:t>EFT-C section on the SI-EFT website</a:t>
            </a:r>
            <a:endParaRPr lang="en-GB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985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846BC-0CB3-A56C-F60F-A7A2F225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Feedback/Suggestions from July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8097C-95A2-0573-7AEB-F2F127A05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support for continuing these Network meetings</a:t>
            </a:r>
          </a:p>
          <a:p>
            <a:r>
              <a:rPr lang="en-US" dirty="0"/>
              <a:t>Interest in starting a theory review group</a:t>
            </a:r>
          </a:p>
          <a:p>
            <a:r>
              <a:rPr lang="en-US" dirty="0"/>
              <a:t>Robert suggested this might involve a book study group to go through the LEFT 2</a:t>
            </a:r>
            <a:r>
              <a:rPr lang="en-US" baseline="30000" dirty="0"/>
              <a:t>nd</a:t>
            </a:r>
            <a:r>
              <a:rPr lang="en-US" dirty="0"/>
              <a:t> ed.</a:t>
            </a:r>
          </a:p>
          <a:p>
            <a:r>
              <a:rPr lang="en-US" dirty="0"/>
              <a:t>Participants asked if this could be tied to the video/other content discussed in the meeting. Robert suggested starting with the Marginalization injury chapter (chapter 17) for the September meeting and offered to distribute a copy of the PCEP JEDI article</a:t>
            </a:r>
          </a:p>
        </p:txBody>
      </p:sp>
    </p:spTree>
    <p:extLst>
      <p:ext uri="{BB962C8B-B14F-4D97-AF65-F5344CB8AC3E}">
        <p14:creationId xmlns:p14="http://schemas.microsoft.com/office/powerpoint/2010/main" val="5931314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8C64B-2BC9-98C7-B493-694A81104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3C386-7D64-52E4-C330-69AA9F6CD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7917" cy="706964"/>
          </a:xfrm>
        </p:spPr>
        <p:txBody>
          <a:bodyPr/>
          <a:lstStyle/>
          <a:p>
            <a:r>
              <a:rPr lang="en-GB" b="1" dirty="0"/>
              <a:t>Feedback/Suggestions from </a:t>
            </a:r>
            <a:r>
              <a:rPr lang="en-GB" b="1"/>
              <a:t>March Meeting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A0F37-490F-221B-12D4-44DB1FDCE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65873"/>
            <a:ext cx="9037917" cy="4692127"/>
          </a:xfrm>
        </p:spPr>
        <p:txBody>
          <a:bodyPr>
            <a:normAutofit/>
          </a:bodyPr>
          <a:lstStyle/>
          <a:p>
            <a:r>
              <a:rPr lang="en-GB" sz="2000" dirty="0">
                <a:effectLst/>
                <a:ea typeface="Times New Roman" panose="02020603050405020304" pitchFamily="18" charset="0"/>
              </a:rPr>
              <a:t>More guidelines for the practice segment. re: embodying a client or in peer supervision</a:t>
            </a:r>
          </a:p>
          <a:p>
            <a:r>
              <a:rPr lang="en-GB" sz="2000" dirty="0">
                <a:effectLst/>
                <a:ea typeface="Times New Roman" panose="02020603050405020304" pitchFamily="18" charset="0"/>
              </a:rPr>
              <a:t>Embodying process is enriching</a:t>
            </a:r>
          </a:p>
          <a:p>
            <a:r>
              <a:rPr lang="en-GB" sz="2000" dirty="0">
                <a:ea typeface="Times New Roman" panose="02020603050405020304" pitchFamily="18" charset="0"/>
              </a:rPr>
              <a:t>=&gt; next time: Do presentation on the client embodiment process</a:t>
            </a:r>
          </a:p>
          <a:p>
            <a:r>
              <a:rPr lang="en-GB" sz="2000" dirty="0">
                <a:effectLst/>
                <a:ea typeface="Times New Roman" panose="02020603050405020304" pitchFamily="18" charset="0"/>
              </a:rPr>
              <a:t>Feeling heartened/supported/pleased</a:t>
            </a:r>
          </a:p>
        </p:txBody>
      </p:sp>
    </p:spTree>
    <p:extLst>
      <p:ext uri="{BB962C8B-B14F-4D97-AF65-F5344CB8AC3E}">
        <p14:creationId xmlns:p14="http://schemas.microsoft.com/office/powerpoint/2010/main" val="41225709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C274-4EFC-1F61-2209-C9C9EC302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01E7-9A16-3C2C-41C9-556B73B5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973668"/>
            <a:ext cx="7706567" cy="706964"/>
          </a:xfrm>
        </p:spPr>
        <p:txBody>
          <a:bodyPr/>
          <a:lstStyle/>
          <a:p>
            <a:r>
              <a:rPr lang="en-US" b="1" dirty="0"/>
              <a:t>Suggestions from January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44C02-5FE3-06D0-CE77-45059978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4900"/>
            <a:ext cx="9659350" cy="4216400"/>
          </a:xfrm>
        </p:spPr>
        <p:txBody>
          <a:bodyPr>
            <a:normAutofit/>
          </a:bodyPr>
          <a:lstStyle/>
          <a:p>
            <a:r>
              <a:rPr lang="en-US" sz="2400" dirty="0"/>
              <a:t>More presence for EFT-C requested for website</a:t>
            </a:r>
          </a:p>
          <a:p>
            <a:r>
              <a:rPr lang="en-US" sz="2400" dirty="0"/>
              <a:t>Only positive feedback was received</a:t>
            </a:r>
          </a:p>
          <a:p>
            <a:r>
              <a:rPr lang="en-US" sz="2400" dirty="0"/>
              <a:t>Keep the different options for taking part in the Discussion and Practice Segments so people can choose how involved they want to be based on their energy levels</a:t>
            </a:r>
          </a:p>
          <a:p>
            <a:r>
              <a:rPr lang="en-US" sz="2400" dirty="0"/>
              <a:t>It would be a good idea for Robert to delegate running the meetings to others, to reduce the load</a:t>
            </a:r>
          </a:p>
        </p:txBody>
      </p:sp>
    </p:spTree>
    <p:extLst>
      <p:ext uri="{BB962C8B-B14F-4D97-AF65-F5344CB8AC3E}">
        <p14:creationId xmlns:p14="http://schemas.microsoft.com/office/powerpoint/2010/main" val="50572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3ADA-8DE4-004E-8702-4728289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This Meeting: Using Zoom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89CCE-63D1-6D49-87A0-0F2AD3F1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85157"/>
            <a:ext cx="8825659" cy="447082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We will </a:t>
            </a:r>
            <a:r>
              <a:rPr lang="en-US" sz="2200" dirty="0"/>
              <a:t>use Zoom Breakout Rooms in various ways over the course of the meeting, for both networking/video discussion and skill practice/peer supervision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Please feel free to use the Chat function throughout, including during videos or live demonstrations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400" dirty="0"/>
              <a:t>At the end of each of these meetings we take some time to process how the meeting how gone and what we could do better; however, your feedback and suggestions are as always invited</a:t>
            </a:r>
          </a:p>
        </p:txBody>
      </p:sp>
    </p:spTree>
    <p:extLst>
      <p:ext uri="{BB962C8B-B14F-4D97-AF65-F5344CB8AC3E}">
        <p14:creationId xmlns:p14="http://schemas.microsoft.com/office/powerpoint/2010/main" val="181670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3ADA-8DE4-004E-8702-4728289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This Meeting: Detailed 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89CCE-63D1-6D49-87A0-0F2AD3F1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30" y="2238871"/>
            <a:ext cx="11168589" cy="4989244"/>
          </a:xfrm>
        </p:spPr>
        <p:txBody>
          <a:bodyPr>
            <a:normAutofit fontScale="92500"/>
          </a:bodyPr>
          <a:lstStyle/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17.00: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1a: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Institute Report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Welcome; Scottish EFT Institute 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update (30 min)</a:t>
            </a:r>
          </a:p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17.30: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1b: EFT Update Presentation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Attaining States of Deep Empathic Immersion 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(30 min)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18.00: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2: Video: 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Shigeru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Iwakabe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Emotion and Culture in Psychotherapy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(60 min):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19.00: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Segment 3: D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iscussion: Video discussion/Check-in/Networking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Have a cup of tea/coffee and a snack while you talk with others in the community; we will make break-out rooms available smaller conversations and for discussing the video.  (about 30 min)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19.30: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Segment 4: P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ractice Segment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Skill practice/embody a client/peer supervision (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30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min)</a:t>
            </a:r>
          </a:p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.00: </a:t>
            </a:r>
            <a:r>
              <a:rPr lang="en-GB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Segment 5: </a:t>
            </a:r>
            <a:r>
              <a:rPr lang="en-GB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Processing/Feedback/Q&amp;A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(15-30 min)</a:t>
            </a:r>
          </a:p>
          <a:p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20:15 - 20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.30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End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7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F6F2-B2ED-A049-8DB9-8FE16E337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7647669" cy="2677648"/>
          </a:xfrm>
        </p:spPr>
        <p:txBody>
          <a:bodyPr/>
          <a:lstStyle/>
          <a:p>
            <a:r>
              <a:rPr lang="en-US" b="1" dirty="0"/>
              <a:t>Segment 1: </a:t>
            </a:r>
            <a:br>
              <a:rPr lang="en-US" b="1" dirty="0"/>
            </a:br>
            <a:r>
              <a:rPr lang="en-US" b="1" dirty="0"/>
              <a:t>Scottish EFT Institute Update &amp; Brief Presentation</a:t>
            </a:r>
          </a:p>
        </p:txBody>
      </p:sp>
    </p:spTree>
    <p:extLst>
      <p:ext uri="{BB962C8B-B14F-4D97-AF65-F5344CB8AC3E}">
        <p14:creationId xmlns:p14="http://schemas.microsoft.com/office/powerpoint/2010/main" val="680425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425CD-629A-39B3-25BB-6594B7ED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055846" cy="706964"/>
          </a:xfrm>
        </p:spPr>
        <p:txBody>
          <a:bodyPr/>
          <a:lstStyle/>
          <a:p>
            <a:r>
              <a:rPr lang="en-GB" b="1" dirty="0"/>
              <a:t>Update on Scottish EFT Institute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E8410-22EF-C844-7305-DFE4E1FC2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45167"/>
            <a:ext cx="9753300" cy="4512833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/>
              <a:t>Recap: The SI-EFT Board has decided to cease delivering trainings through the University of Strathclyde</a:t>
            </a:r>
          </a:p>
          <a:p>
            <a:r>
              <a:rPr lang="en-GB" sz="2000" dirty="0"/>
              <a:t>The in-person Level 1 previously scheduled for this September was cancelled and has been rescheduled as a Zoom-based </a:t>
            </a:r>
            <a:r>
              <a:rPr lang="en-GB" sz="2000" dirty="0" err="1"/>
              <a:t>trainig</a:t>
            </a:r>
            <a:r>
              <a:rPr lang="en-GB" sz="2000" dirty="0"/>
              <a:t> for Feb 2026</a:t>
            </a:r>
          </a:p>
          <a:p>
            <a:pPr lvl="1"/>
            <a:r>
              <a:rPr lang="en-GB" sz="1800" dirty="0"/>
              <a:t>Information on this training will be released next week</a:t>
            </a:r>
          </a:p>
          <a:p>
            <a:r>
              <a:rPr lang="en-GB" sz="2000" dirty="0"/>
              <a:t>The Board has been meeting every few weeks as we are working through the various issues and developing a business plan</a:t>
            </a:r>
          </a:p>
          <a:p>
            <a:r>
              <a:rPr lang="en-GB" sz="2000" dirty="0"/>
              <a:t>We plan to offer Level 2A (Advanced Empathic Attunement) in April 2026 and Level 2B (EFT fundamentals) in Sept 2026</a:t>
            </a:r>
          </a:p>
          <a:p>
            <a:r>
              <a:rPr lang="en-GB" sz="2000" dirty="0"/>
              <a:t>Joan and Ligia are currently handling the admin for this training, with the aim of bringing in an admin person once planning for Level 2 has commenced in the next few months</a:t>
            </a:r>
          </a:p>
          <a:p>
            <a:r>
              <a:rPr lang="en-GB" sz="2000" dirty="0"/>
              <a:t>I will continue running these network meetings for now, but their timing and format is likely to change over the coming months; your suggestions and feedback are welcome.</a:t>
            </a:r>
          </a:p>
        </p:txBody>
      </p:sp>
    </p:spTree>
    <p:extLst>
      <p:ext uri="{BB962C8B-B14F-4D97-AF65-F5344CB8AC3E}">
        <p14:creationId xmlns:p14="http://schemas.microsoft.com/office/powerpoint/2010/main" val="2691535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11740-A633-2B8A-E8AD-42EA1A09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UK Society for EFT (EFT-UK)?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B7319-4E2C-60DE-78E2-2C18298FA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49285"/>
            <a:ext cx="8825659" cy="4299857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/>
              <a:t>At a recent ISEFT Board Meeting, we discussed the value of national/regional EFT societies separate from local institutes, </a:t>
            </a:r>
          </a:p>
          <a:p>
            <a:pPr lvl="1"/>
            <a:r>
              <a:rPr lang="en-US" sz="2200" b="1" dirty="0"/>
              <a:t>Eg, German &amp; Swiss EFT Societies</a:t>
            </a:r>
          </a:p>
          <a:p>
            <a:r>
              <a:rPr lang="en-US" sz="2400" b="1" dirty="0"/>
              <a:t>National/regional EFT societies could help </a:t>
            </a:r>
          </a:p>
          <a:p>
            <a:pPr lvl="1"/>
            <a:r>
              <a:rPr lang="en-US" sz="2200" b="1" dirty="0"/>
              <a:t>Coordinate the different institutes within a region</a:t>
            </a:r>
          </a:p>
          <a:p>
            <a:pPr lvl="1"/>
            <a:r>
              <a:rPr lang="en-US" sz="2200" b="1" dirty="0"/>
              <a:t>Resolve disputes between institutes</a:t>
            </a:r>
          </a:p>
          <a:p>
            <a:pPr lvl="1"/>
            <a:r>
              <a:rPr lang="en-US" sz="2200" b="1" dirty="0"/>
              <a:t>Support the further development of EFT therapists beyond their basic training and therapist accreditation</a:t>
            </a:r>
          </a:p>
          <a:p>
            <a:r>
              <a:rPr lang="en-US" sz="2400" b="1" dirty="0"/>
              <a:t>Membership societies that people can join and that can elect a governing board</a:t>
            </a:r>
          </a:p>
          <a:p>
            <a:pPr lvl="1"/>
            <a:r>
              <a:rPr lang="en-US" sz="2200" b="1" dirty="0"/>
              <a:t>Gives people a broader range of opportunities to be involved with</a:t>
            </a:r>
          </a:p>
          <a:p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495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3F1E9-CF95-2AD7-DEF0-F8F522D1D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70F81-44B3-11BB-4E2A-150A1FEB3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UK Society for EFT (EFT-UK)?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408A8-16CF-2684-ADCB-1C76F55F0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49285"/>
            <a:ext cx="8825659" cy="4299857"/>
          </a:xfrm>
        </p:spPr>
        <p:txBody>
          <a:bodyPr>
            <a:normAutofit/>
          </a:bodyPr>
          <a:lstStyle/>
          <a:p>
            <a:r>
              <a:rPr lang="en-US" sz="2800" b="1" dirty="0"/>
              <a:t>There are currently two EFT institutes in the UK, in Scotland and England, both of which focus almost exclusively on individual EFT</a:t>
            </a:r>
            <a:endParaRPr lang="en-US" sz="2400" b="1" dirty="0"/>
          </a:p>
          <a:p>
            <a:pPr lvl="1"/>
            <a:r>
              <a:rPr lang="en-US" sz="2400" b="1" dirty="0"/>
              <a:t>There is also an Irish EFT institute</a:t>
            </a:r>
          </a:p>
          <a:p>
            <a:pPr lvl="1"/>
            <a:r>
              <a:rPr lang="en-US" sz="2400" b="1" dirty="0"/>
              <a:t>There is also interest in EFT couples and family therapy</a:t>
            </a:r>
          </a:p>
          <a:p>
            <a:r>
              <a:rPr lang="en-US" sz="2400" b="1" dirty="0"/>
              <a:t>Network meetings like this one might be better run as society events rather than institute-based events</a:t>
            </a:r>
          </a:p>
          <a:p>
            <a:r>
              <a:rPr lang="en-US" sz="2800" b="1" dirty="0"/>
              <a:t>Let us know what you think of this idea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03058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{AA204AEB-1AA5-2B42-96CB-E6657C2A9589}tf10001076</Template>
  <TotalTime>140700</TotalTime>
  <Words>2784</Words>
  <Application>Microsoft Macintosh PowerPoint</Application>
  <PresentationFormat>Widescreen</PresentationFormat>
  <Paragraphs>222</Paragraphs>
  <Slides>34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Calibri</vt:lpstr>
      <vt:lpstr>Century Gothic</vt:lpstr>
      <vt:lpstr>Times New Roman</vt:lpstr>
      <vt:lpstr>Wingdings 3</vt:lpstr>
      <vt:lpstr>Ion Boardroom</vt:lpstr>
      <vt:lpstr>September 2025 Scottish EFT Network Meeting,  Thursday, 25 Sept 2025</vt:lpstr>
      <vt:lpstr>Welcome</vt:lpstr>
      <vt:lpstr>Who’s Here?</vt:lpstr>
      <vt:lpstr>This Meeting: Using Zoom</vt:lpstr>
      <vt:lpstr>This Meeting: Detailed Timetable</vt:lpstr>
      <vt:lpstr>Segment 1:  Scottish EFT Institute Update &amp; Brief Presentation</vt:lpstr>
      <vt:lpstr>Update on Scottish EFT Institute Trainings</vt:lpstr>
      <vt:lpstr>UK Society for EFT (EFT-UK)?</vt:lpstr>
      <vt:lpstr>UK Society for EFT (EFT-UK)?</vt:lpstr>
      <vt:lpstr>Planned Addition to Network Meetings</vt:lpstr>
      <vt:lpstr>SI-EFT Website</vt:lpstr>
      <vt:lpstr>Upcoming Scottish EFT Trainings</vt:lpstr>
      <vt:lpstr>Upcoming Scottish EFT Trainings</vt:lpstr>
      <vt:lpstr>Other Local EFT Groups</vt:lpstr>
      <vt:lpstr>EFT Small Group Training/Development Opportunities</vt:lpstr>
      <vt:lpstr>Neurodiversity-Affirming EFT</vt:lpstr>
      <vt:lpstr>Upcoming ISEFT Events</vt:lpstr>
      <vt:lpstr>Other General EFT Resources</vt:lpstr>
      <vt:lpstr>Upcoming Scottish EFT Network Meetings</vt:lpstr>
      <vt:lpstr>Robert Report: Recent EFT Publications/ Presentations/Work in Progress</vt:lpstr>
      <vt:lpstr>Robert Report: Recent EFT Publications/ Presentations/Work in Progress</vt:lpstr>
      <vt:lpstr>Bonus Presentation: Client Embodiment in EFT Supervision/ Skill Practice</vt:lpstr>
      <vt:lpstr>Presentation: Attaining States of Deep Empathic Immersion </vt:lpstr>
      <vt:lpstr>General Description: Deep Empathic Immersion as Empathic Flow State</vt:lpstr>
      <vt:lpstr>Doing Deep Empathic Immersion: Ten Suggestions</vt:lpstr>
      <vt:lpstr>Doing Deep Empathic Immersion: Ten Suggestions</vt:lpstr>
      <vt:lpstr>Doing Deep Empathic Immersion: Ten Suggestions</vt:lpstr>
      <vt:lpstr>Segment 2: Video</vt:lpstr>
      <vt:lpstr>Segment 3: Demonstration Discussion/ Check-in re: your EFT practice/General Networking</vt:lpstr>
      <vt:lpstr>Segment 4: Practice Segment </vt:lpstr>
      <vt:lpstr>Feedback/Suggestions from September Meeting</vt:lpstr>
      <vt:lpstr>Feedback/Suggestions from July meeting</vt:lpstr>
      <vt:lpstr>Feedback/Suggestions from March Meeting</vt:lpstr>
      <vt:lpstr>Suggestions from January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Elliott</dc:creator>
  <cp:lastModifiedBy>Robert Elliott</cp:lastModifiedBy>
  <cp:revision>432</cp:revision>
  <dcterms:created xsi:type="dcterms:W3CDTF">2016-09-03T10:38:56Z</dcterms:created>
  <dcterms:modified xsi:type="dcterms:W3CDTF">2025-09-26T04:05:23Z</dcterms:modified>
</cp:coreProperties>
</file>