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42"/>
  </p:notesMasterIdLst>
  <p:sldIdLst>
    <p:sldId id="256" r:id="rId2"/>
    <p:sldId id="284" r:id="rId3"/>
    <p:sldId id="314" r:id="rId4"/>
    <p:sldId id="302" r:id="rId5"/>
    <p:sldId id="374" r:id="rId6"/>
    <p:sldId id="303" r:id="rId7"/>
    <p:sldId id="311" r:id="rId8"/>
    <p:sldId id="1709" r:id="rId9"/>
    <p:sldId id="1718" r:id="rId10"/>
    <p:sldId id="382" r:id="rId11"/>
    <p:sldId id="1728" r:id="rId12"/>
    <p:sldId id="313" r:id="rId13"/>
    <p:sldId id="1726" r:id="rId14"/>
    <p:sldId id="1720" r:id="rId15"/>
    <p:sldId id="390" r:id="rId16"/>
    <p:sldId id="1704" r:id="rId17"/>
    <p:sldId id="408" r:id="rId18"/>
    <p:sldId id="288" r:id="rId19"/>
    <p:sldId id="400" r:id="rId20"/>
    <p:sldId id="1734" r:id="rId21"/>
    <p:sldId id="1735" r:id="rId22"/>
    <p:sldId id="1736" r:id="rId23"/>
    <p:sldId id="1737" r:id="rId24"/>
    <p:sldId id="369" r:id="rId25"/>
    <p:sldId id="412" r:id="rId26"/>
    <p:sldId id="411" r:id="rId27"/>
    <p:sldId id="305" r:id="rId28"/>
    <p:sldId id="1732" r:id="rId29"/>
    <p:sldId id="1724" r:id="rId30"/>
    <p:sldId id="1706" r:id="rId31"/>
    <p:sldId id="1719" r:id="rId32"/>
    <p:sldId id="332" r:id="rId33"/>
    <p:sldId id="1705" r:id="rId34"/>
    <p:sldId id="410" r:id="rId35"/>
    <p:sldId id="401" r:id="rId36"/>
    <p:sldId id="396" r:id="rId37"/>
    <p:sldId id="387" r:id="rId38"/>
    <p:sldId id="381" r:id="rId39"/>
    <p:sldId id="371" r:id="rId40"/>
    <p:sldId id="357"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Elliott" initials="RE" lastIdx="9" clrIdx="0">
    <p:extLst>
      <p:ext uri="{19B8F6BF-5375-455C-9EA6-DF929625EA0E}">
        <p15:presenceInfo xmlns:p15="http://schemas.microsoft.com/office/powerpoint/2012/main" userId="S::robert.elliott@strath.ac.uk::3b22fc13-25c1-47da-b7f3-0f2581ed4a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84"/>
    <p:restoredTop sz="91565"/>
  </p:normalViewPr>
  <p:slideViewPr>
    <p:cSldViewPr snapToGrid="0" snapToObjects="1">
      <p:cViewPr>
        <p:scale>
          <a:sx n="120" d="100"/>
          <a:sy n="120" d="100"/>
        </p:scale>
        <p:origin x="336" y="1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139C2-C4B3-F243-9186-A52D4A852EC5}" type="datetimeFigureOut">
              <a:rPr lang="en-US" smtClean="0"/>
              <a:t>5/15/25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A8C70-C148-204C-81D7-AFFB3229881A}" type="slidenum">
              <a:rPr lang="en-US" smtClean="0"/>
              <a:t>‹#›</a:t>
            </a:fld>
            <a:endParaRPr lang="en-US"/>
          </a:p>
        </p:txBody>
      </p:sp>
    </p:spTree>
    <p:extLst>
      <p:ext uri="{BB962C8B-B14F-4D97-AF65-F5344CB8AC3E}">
        <p14:creationId xmlns:p14="http://schemas.microsoft.com/office/powerpoint/2010/main" val="4011844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A8C70-C148-204C-81D7-AFFB3229881A}" type="slidenum">
              <a:rPr lang="en-US" smtClean="0"/>
              <a:t>5</a:t>
            </a:fld>
            <a:endParaRPr lang="en-US"/>
          </a:p>
        </p:txBody>
      </p:sp>
    </p:spTree>
    <p:extLst>
      <p:ext uri="{BB962C8B-B14F-4D97-AF65-F5344CB8AC3E}">
        <p14:creationId xmlns:p14="http://schemas.microsoft.com/office/powerpoint/2010/main" val="1916850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9A3D5-5FAF-B811-F4CA-333F48F8C4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AF4CD8-5409-EF9D-8BC5-092696B3C4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AB0E3A-CE0D-47FE-8313-E361E0F286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DD103D-65F0-A1FB-5572-9E75A01E4D5D}"/>
              </a:ext>
            </a:extLst>
          </p:cNvPr>
          <p:cNvSpPr>
            <a:spLocks noGrp="1"/>
          </p:cNvSpPr>
          <p:nvPr>
            <p:ph type="sldNum" sz="quarter" idx="5"/>
          </p:nvPr>
        </p:nvSpPr>
        <p:spPr/>
        <p:txBody>
          <a:bodyPr/>
          <a:lstStyle/>
          <a:p>
            <a:fld id="{CC1A8C70-C148-204C-81D7-AFFB3229881A}" type="slidenum">
              <a:rPr lang="en-US" smtClean="0"/>
              <a:t>28</a:t>
            </a:fld>
            <a:endParaRPr lang="en-US"/>
          </a:p>
        </p:txBody>
      </p:sp>
    </p:spTree>
    <p:extLst>
      <p:ext uri="{BB962C8B-B14F-4D97-AF65-F5344CB8AC3E}">
        <p14:creationId xmlns:p14="http://schemas.microsoft.com/office/powerpoint/2010/main" val="177468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1A8C70-C148-204C-81D7-AFFB3229881A}" type="slidenum">
              <a:rPr lang="en-US" smtClean="0"/>
              <a:t>7</a:t>
            </a:fld>
            <a:endParaRPr lang="en-US"/>
          </a:p>
        </p:txBody>
      </p:sp>
    </p:spTree>
    <p:extLst>
      <p:ext uri="{BB962C8B-B14F-4D97-AF65-F5344CB8AC3E}">
        <p14:creationId xmlns:p14="http://schemas.microsoft.com/office/powerpoint/2010/main" val="646283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A8C70-C148-204C-81D7-AFFB3229881A}" type="slidenum">
              <a:rPr lang="en-US" smtClean="0"/>
              <a:t>15</a:t>
            </a:fld>
            <a:endParaRPr lang="en-US"/>
          </a:p>
        </p:txBody>
      </p:sp>
    </p:spTree>
    <p:extLst>
      <p:ext uri="{BB962C8B-B14F-4D97-AF65-F5344CB8AC3E}">
        <p14:creationId xmlns:p14="http://schemas.microsoft.com/office/powerpoint/2010/main" val="2583762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A8C70-C148-204C-81D7-AFFB3229881A}" type="slidenum">
              <a:rPr lang="en-US" smtClean="0"/>
              <a:t>19</a:t>
            </a:fld>
            <a:endParaRPr lang="en-US"/>
          </a:p>
        </p:txBody>
      </p:sp>
    </p:spTree>
    <p:extLst>
      <p:ext uri="{BB962C8B-B14F-4D97-AF65-F5344CB8AC3E}">
        <p14:creationId xmlns:p14="http://schemas.microsoft.com/office/powerpoint/2010/main" val="602399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90027-359C-7E12-2FFF-F307736D06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B4CB56-57E8-2686-A359-50220E14D1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AF6112-2DC4-A5AD-2068-59E17428AC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676CDA-B6E4-3242-39B9-9766057E3A56}"/>
              </a:ext>
            </a:extLst>
          </p:cNvPr>
          <p:cNvSpPr>
            <a:spLocks noGrp="1"/>
          </p:cNvSpPr>
          <p:nvPr>
            <p:ph type="sldNum" sz="quarter" idx="5"/>
          </p:nvPr>
        </p:nvSpPr>
        <p:spPr/>
        <p:txBody>
          <a:bodyPr/>
          <a:lstStyle/>
          <a:p>
            <a:fld id="{CC1A8C70-C148-204C-81D7-AFFB3229881A}" type="slidenum">
              <a:rPr lang="en-US" smtClean="0"/>
              <a:t>20</a:t>
            </a:fld>
            <a:endParaRPr lang="en-US"/>
          </a:p>
        </p:txBody>
      </p:sp>
    </p:spTree>
    <p:extLst>
      <p:ext uri="{BB962C8B-B14F-4D97-AF65-F5344CB8AC3E}">
        <p14:creationId xmlns:p14="http://schemas.microsoft.com/office/powerpoint/2010/main" val="2676192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A2852-9A7C-9157-A486-9B8D20A221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4EDA1F-14C9-C56F-7620-A347A182E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1FC41D-A87D-1119-5B51-91B624C635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24D3CD-A04D-B26B-69CD-1030CEDBC69E}"/>
              </a:ext>
            </a:extLst>
          </p:cNvPr>
          <p:cNvSpPr>
            <a:spLocks noGrp="1"/>
          </p:cNvSpPr>
          <p:nvPr>
            <p:ph type="sldNum" sz="quarter" idx="5"/>
          </p:nvPr>
        </p:nvSpPr>
        <p:spPr/>
        <p:txBody>
          <a:bodyPr/>
          <a:lstStyle/>
          <a:p>
            <a:fld id="{CC1A8C70-C148-204C-81D7-AFFB3229881A}" type="slidenum">
              <a:rPr lang="en-US" smtClean="0"/>
              <a:t>21</a:t>
            </a:fld>
            <a:endParaRPr lang="en-US"/>
          </a:p>
        </p:txBody>
      </p:sp>
    </p:spTree>
    <p:extLst>
      <p:ext uri="{BB962C8B-B14F-4D97-AF65-F5344CB8AC3E}">
        <p14:creationId xmlns:p14="http://schemas.microsoft.com/office/powerpoint/2010/main" val="2142552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B1371-AAE6-6706-064E-7707A9462C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7D716E-3AAC-B0B3-D8BC-71B0DD1717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6C8333-96C5-D5D3-58FE-BA8B16A0EB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640DE5-2FE8-6022-45EE-135E6268D915}"/>
              </a:ext>
            </a:extLst>
          </p:cNvPr>
          <p:cNvSpPr>
            <a:spLocks noGrp="1"/>
          </p:cNvSpPr>
          <p:nvPr>
            <p:ph type="sldNum" sz="quarter" idx="5"/>
          </p:nvPr>
        </p:nvSpPr>
        <p:spPr/>
        <p:txBody>
          <a:bodyPr/>
          <a:lstStyle/>
          <a:p>
            <a:fld id="{CC1A8C70-C148-204C-81D7-AFFB3229881A}" type="slidenum">
              <a:rPr lang="en-US" smtClean="0"/>
              <a:t>22</a:t>
            </a:fld>
            <a:endParaRPr lang="en-US"/>
          </a:p>
        </p:txBody>
      </p:sp>
    </p:spTree>
    <p:extLst>
      <p:ext uri="{BB962C8B-B14F-4D97-AF65-F5344CB8AC3E}">
        <p14:creationId xmlns:p14="http://schemas.microsoft.com/office/powerpoint/2010/main" val="3744029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B1371-AAE6-6706-064E-7707A9462C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7D716E-3AAC-B0B3-D8BC-71B0DD1717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6C8333-96C5-D5D3-58FE-BA8B16A0EB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640DE5-2FE8-6022-45EE-135E6268D915}"/>
              </a:ext>
            </a:extLst>
          </p:cNvPr>
          <p:cNvSpPr>
            <a:spLocks noGrp="1"/>
          </p:cNvSpPr>
          <p:nvPr>
            <p:ph type="sldNum" sz="quarter" idx="5"/>
          </p:nvPr>
        </p:nvSpPr>
        <p:spPr/>
        <p:txBody>
          <a:bodyPr/>
          <a:lstStyle/>
          <a:p>
            <a:fld id="{CC1A8C70-C148-204C-81D7-AFFB3229881A}" type="slidenum">
              <a:rPr lang="en-US" smtClean="0"/>
              <a:t>23</a:t>
            </a:fld>
            <a:endParaRPr lang="en-US"/>
          </a:p>
        </p:txBody>
      </p:sp>
    </p:spTree>
    <p:extLst>
      <p:ext uri="{BB962C8B-B14F-4D97-AF65-F5344CB8AC3E}">
        <p14:creationId xmlns:p14="http://schemas.microsoft.com/office/powerpoint/2010/main" val="1192120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A8C70-C148-204C-81D7-AFFB3229881A}" type="slidenum">
              <a:rPr lang="en-US" smtClean="0"/>
              <a:t>27</a:t>
            </a:fld>
            <a:endParaRPr lang="en-US"/>
          </a:p>
        </p:txBody>
      </p:sp>
    </p:spTree>
    <p:extLst>
      <p:ext uri="{BB962C8B-B14F-4D97-AF65-F5344CB8AC3E}">
        <p14:creationId xmlns:p14="http://schemas.microsoft.com/office/powerpoint/2010/main" val="1046010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6F715F45-64E9-084B-8C97-FE9D72EF5018}" type="datetimeFigureOut">
              <a:rPr lang="en-GB" smtClean="0"/>
              <a:t>15/05/2025</a:t>
            </a:fld>
            <a:endParaRPr lang="en-GB"/>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GB"/>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50770D24-75C1-8E44-A088-86BD5D249787}" type="slidenum">
              <a:rPr lang="en-GB" smtClean="0"/>
              <a:t>‹#›</a:t>
            </a:fld>
            <a:endParaRPr lang="en-GB"/>
          </a:p>
        </p:txBody>
      </p:sp>
    </p:spTree>
    <p:extLst>
      <p:ext uri="{BB962C8B-B14F-4D97-AF65-F5344CB8AC3E}">
        <p14:creationId xmlns:p14="http://schemas.microsoft.com/office/powerpoint/2010/main" val="3492735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F715F45-64E9-084B-8C97-FE9D72EF5018}" type="datetimeFigureOut">
              <a:rPr lang="en-GB" smtClean="0"/>
              <a:t>15/05/2025</a:t>
            </a:fld>
            <a:endParaRPr lang="en-GB"/>
          </a:p>
        </p:txBody>
      </p:sp>
      <p:sp>
        <p:nvSpPr>
          <p:cNvPr id="6" name="Footer Placeholder 5"/>
          <p:cNvSpPr>
            <a:spLocks noGrp="1"/>
          </p:cNvSpPr>
          <p:nvPr>
            <p:ph type="ftr" sz="quarter" idx="11"/>
          </p:nvPr>
        </p:nvSpPr>
        <p:spPr/>
        <p:txBody>
          <a:bodyPr/>
          <a:lstStyle/>
          <a:p>
            <a:endParaRPr lang="en-GB"/>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0770D24-75C1-8E44-A088-86BD5D249787}" type="slidenum">
              <a:rPr lang="en-GB" smtClean="0"/>
              <a:t>‹#›</a:t>
            </a:fld>
            <a:endParaRPr lang="en-GB"/>
          </a:p>
        </p:txBody>
      </p:sp>
    </p:spTree>
    <p:extLst>
      <p:ext uri="{BB962C8B-B14F-4D97-AF65-F5344CB8AC3E}">
        <p14:creationId xmlns:p14="http://schemas.microsoft.com/office/powerpoint/2010/main" val="1639923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GB"/>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6F715F45-64E9-084B-8C97-FE9D72EF5018}" type="datetimeFigureOut">
              <a:rPr lang="en-GB" smtClean="0"/>
              <a:t>15/05/2025</a:t>
            </a:fld>
            <a:endParaRPr lang="en-GB"/>
          </a:p>
        </p:txBody>
      </p:sp>
      <p:sp>
        <p:nvSpPr>
          <p:cNvPr id="5" name="Footer Placeholder 4"/>
          <p:cNvSpPr>
            <a:spLocks noGrp="1"/>
          </p:cNvSpPr>
          <p:nvPr>
            <p:ph type="ftr" sz="quarter" idx="11"/>
          </p:nvPr>
        </p:nvSpPr>
        <p:spPr/>
        <p:txBody>
          <a:body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0770D24-75C1-8E44-A088-86BD5D249787}" type="slidenum">
              <a:rPr lang="en-GB" smtClean="0"/>
              <a:t>‹#›</a:t>
            </a:fld>
            <a:endParaRPr lang="en-GB"/>
          </a:p>
        </p:txBody>
      </p:sp>
    </p:spTree>
    <p:extLst>
      <p:ext uri="{BB962C8B-B14F-4D97-AF65-F5344CB8AC3E}">
        <p14:creationId xmlns:p14="http://schemas.microsoft.com/office/powerpoint/2010/main" val="2103684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GB"/>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GB"/>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6F715F45-64E9-084B-8C97-FE9D72EF5018}" type="datetimeFigureOut">
              <a:rPr lang="en-GB" smtClean="0"/>
              <a:t>15/05/2025</a:t>
            </a:fld>
            <a:endParaRPr lang="en-GB"/>
          </a:p>
        </p:txBody>
      </p:sp>
      <p:sp>
        <p:nvSpPr>
          <p:cNvPr id="5" name="Footer Placeholder 4"/>
          <p:cNvSpPr>
            <a:spLocks noGrp="1"/>
          </p:cNvSpPr>
          <p:nvPr>
            <p:ph type="ftr" sz="quarter" idx="11"/>
          </p:nvPr>
        </p:nvSpPr>
        <p:spPr/>
        <p:txBody>
          <a:bodyPr/>
          <a:lstStyle/>
          <a:p>
            <a:endParaRPr lang="en-GB"/>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0770D24-75C1-8E44-A088-86BD5D249787}" type="slidenum">
              <a:rPr lang="en-GB" smtClean="0"/>
              <a:t>‹#›</a:t>
            </a:fld>
            <a:endParaRPr lang="en-GB"/>
          </a:p>
        </p:txBody>
      </p:sp>
    </p:spTree>
    <p:extLst>
      <p:ext uri="{BB962C8B-B14F-4D97-AF65-F5344CB8AC3E}">
        <p14:creationId xmlns:p14="http://schemas.microsoft.com/office/powerpoint/2010/main" val="576427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F715F45-64E9-084B-8C97-FE9D72EF5018}" type="datetimeFigureOut">
              <a:rPr lang="en-GB" smtClean="0"/>
              <a:t>15/05/2025</a:t>
            </a:fld>
            <a:endParaRPr lang="en-GB"/>
          </a:p>
        </p:txBody>
      </p:sp>
      <p:sp>
        <p:nvSpPr>
          <p:cNvPr id="5" name="Footer Placeholder 4"/>
          <p:cNvSpPr>
            <a:spLocks noGrp="1"/>
          </p:cNvSpPr>
          <p:nvPr>
            <p:ph type="ftr" sz="quarter" idx="11"/>
          </p:nvPr>
        </p:nvSpPr>
        <p:spPr/>
        <p:txBody>
          <a:bodyPr/>
          <a:lstStyle/>
          <a:p>
            <a:endParaRPr lang="en-GB"/>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0770D24-75C1-8E44-A088-86BD5D249787}" type="slidenum">
              <a:rPr lang="en-GB" smtClean="0"/>
              <a:t>‹#›</a:t>
            </a:fld>
            <a:endParaRPr lang="en-GB"/>
          </a:p>
        </p:txBody>
      </p:sp>
    </p:spTree>
    <p:extLst>
      <p:ext uri="{BB962C8B-B14F-4D97-AF65-F5344CB8AC3E}">
        <p14:creationId xmlns:p14="http://schemas.microsoft.com/office/powerpoint/2010/main" val="916901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F715F45-64E9-084B-8C97-FE9D72EF5018}" type="datetimeFigureOut">
              <a:rPr lang="en-GB" smtClean="0"/>
              <a:t>15/05/2025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770D24-75C1-8E44-A088-86BD5D249787}" type="slidenum">
              <a:rPr lang="en-GB" smtClean="0"/>
              <a:t>‹#›</a:t>
            </a:fld>
            <a:endParaRPr lang="en-GB"/>
          </a:p>
        </p:txBody>
      </p:sp>
    </p:spTree>
    <p:extLst>
      <p:ext uri="{BB962C8B-B14F-4D97-AF65-F5344CB8AC3E}">
        <p14:creationId xmlns:p14="http://schemas.microsoft.com/office/powerpoint/2010/main" val="3002072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F715F45-64E9-084B-8C97-FE9D72EF5018}" type="datetimeFigureOut">
              <a:rPr lang="en-GB" smtClean="0"/>
              <a:t>15/05/2025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770D24-75C1-8E44-A088-86BD5D249787}" type="slidenum">
              <a:rPr lang="en-GB" smtClean="0"/>
              <a:t>‹#›</a:t>
            </a:fld>
            <a:endParaRPr lang="en-GB"/>
          </a:p>
        </p:txBody>
      </p:sp>
    </p:spTree>
    <p:extLst>
      <p:ext uri="{BB962C8B-B14F-4D97-AF65-F5344CB8AC3E}">
        <p14:creationId xmlns:p14="http://schemas.microsoft.com/office/powerpoint/2010/main" val="3367259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F715F45-64E9-084B-8C97-FE9D72EF5018}" type="datetimeFigureOut">
              <a:rPr lang="en-GB" smtClean="0"/>
              <a:t>15/05/2025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770D24-75C1-8E44-A088-86BD5D249787}" type="slidenum">
              <a:rPr lang="en-GB" smtClean="0"/>
              <a:t>‹#›</a:t>
            </a:fld>
            <a:endParaRPr lang="en-GB"/>
          </a:p>
        </p:txBody>
      </p:sp>
    </p:spTree>
    <p:extLst>
      <p:ext uri="{BB962C8B-B14F-4D97-AF65-F5344CB8AC3E}">
        <p14:creationId xmlns:p14="http://schemas.microsoft.com/office/powerpoint/2010/main" val="2700541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F715F45-64E9-084B-8C97-FE9D72EF5018}" type="datetimeFigureOut">
              <a:rPr lang="en-GB" smtClean="0"/>
              <a:t>15/05/2025</a:t>
            </a:fld>
            <a:endParaRPr lang="en-GB"/>
          </a:p>
        </p:txBody>
      </p:sp>
      <p:sp>
        <p:nvSpPr>
          <p:cNvPr id="5" name="Footer Placeholder 4"/>
          <p:cNvSpPr>
            <a:spLocks noGrp="1"/>
          </p:cNvSpPr>
          <p:nvPr>
            <p:ph type="ftr" sz="quarter" idx="11"/>
          </p:nvPr>
        </p:nvSpPr>
        <p:spPr/>
        <p:txBody>
          <a:bodyPr/>
          <a:lstStyle/>
          <a:p>
            <a:endParaRPr lang="en-GB"/>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0770D24-75C1-8E44-A088-86BD5D249787}" type="slidenum">
              <a:rPr lang="en-GB" smtClean="0"/>
              <a:t>‹#›</a:t>
            </a:fld>
            <a:endParaRPr lang="en-GB"/>
          </a:p>
        </p:txBody>
      </p:sp>
    </p:spTree>
    <p:extLst>
      <p:ext uri="{BB962C8B-B14F-4D97-AF65-F5344CB8AC3E}">
        <p14:creationId xmlns:p14="http://schemas.microsoft.com/office/powerpoint/2010/main" val="3446281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GB"/>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F715F45-64E9-084B-8C97-FE9D72EF5018}" type="datetimeFigureOut">
              <a:rPr lang="en-GB" smtClean="0"/>
              <a:t>15/05/2025</a:t>
            </a:fld>
            <a:endParaRPr lang="en-GB"/>
          </a:p>
        </p:txBody>
      </p:sp>
      <p:sp>
        <p:nvSpPr>
          <p:cNvPr id="5" name="Footer Placeholder 4"/>
          <p:cNvSpPr>
            <a:spLocks noGrp="1"/>
          </p:cNvSpPr>
          <p:nvPr>
            <p:ph type="ftr" sz="quarter" idx="11"/>
          </p:nvPr>
        </p:nvSpPr>
        <p:spPr/>
        <p:txBody>
          <a:bodyPr/>
          <a:lstStyle>
            <a:lvl1pPr>
              <a:defRPr sz="1000" b="1"/>
            </a:lvl1pPr>
          </a:lstStyle>
          <a:p>
            <a:endParaRPr lang="en-GB"/>
          </a:p>
        </p:txBody>
      </p:sp>
      <p:sp>
        <p:nvSpPr>
          <p:cNvPr id="6" name="Slide Number Placeholder 5"/>
          <p:cNvSpPr>
            <a:spLocks noGrp="1"/>
          </p:cNvSpPr>
          <p:nvPr>
            <p:ph type="sldNum" sz="quarter" idx="12"/>
          </p:nvPr>
        </p:nvSpPr>
        <p:spPr/>
        <p:txBody>
          <a:bodyPr/>
          <a:lstStyle/>
          <a:p>
            <a:fld id="{50770D24-75C1-8E44-A088-86BD5D249787}" type="slidenum">
              <a:rPr lang="en-GB" smtClean="0"/>
              <a:t>‹#›</a:t>
            </a:fld>
            <a:endParaRPr lang="en-GB"/>
          </a:p>
        </p:txBody>
      </p:sp>
    </p:spTree>
    <p:extLst>
      <p:ext uri="{BB962C8B-B14F-4D97-AF65-F5344CB8AC3E}">
        <p14:creationId xmlns:p14="http://schemas.microsoft.com/office/powerpoint/2010/main" val="3956762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F715F45-64E9-084B-8C97-FE9D72EF5018}" type="datetimeFigureOut">
              <a:rPr lang="en-GB" smtClean="0"/>
              <a:t>15/05/2025</a:t>
            </a:fld>
            <a:endParaRPr lang="en-GB"/>
          </a:p>
        </p:txBody>
      </p:sp>
      <p:sp>
        <p:nvSpPr>
          <p:cNvPr id="5" name="Footer Placeholder 4"/>
          <p:cNvSpPr>
            <a:spLocks noGrp="1"/>
          </p:cNvSpPr>
          <p:nvPr>
            <p:ph type="ftr" sz="quarter" idx="11"/>
          </p:nvPr>
        </p:nvSpPr>
        <p:spPr/>
        <p:txBody>
          <a:bodyPr/>
          <a:lstStyle>
            <a:lvl1pPr>
              <a:defRPr sz="1000" b="1"/>
            </a:lvl1pPr>
          </a:lstStyle>
          <a:p>
            <a:endParaRPr lang="en-GB"/>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0770D24-75C1-8E44-A088-86BD5D249787}" type="slidenum">
              <a:rPr lang="en-GB" smtClean="0"/>
              <a:t>‹#›</a:t>
            </a:fld>
            <a:endParaRPr lang="en-GB"/>
          </a:p>
        </p:txBody>
      </p:sp>
    </p:spTree>
    <p:extLst>
      <p:ext uri="{BB962C8B-B14F-4D97-AF65-F5344CB8AC3E}">
        <p14:creationId xmlns:p14="http://schemas.microsoft.com/office/powerpoint/2010/main" val="3611441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GB"/>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F715F45-64E9-084B-8C97-FE9D72EF5018}" type="datetimeFigureOut">
              <a:rPr lang="en-GB" smtClean="0"/>
              <a:t>15/05/2025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770D24-75C1-8E44-A088-86BD5D249787}" type="slidenum">
              <a:rPr lang="en-GB" smtClean="0"/>
              <a:t>‹#›</a:t>
            </a:fld>
            <a:endParaRPr lang="en-GB"/>
          </a:p>
        </p:txBody>
      </p:sp>
    </p:spTree>
    <p:extLst>
      <p:ext uri="{BB962C8B-B14F-4D97-AF65-F5344CB8AC3E}">
        <p14:creationId xmlns:p14="http://schemas.microsoft.com/office/powerpoint/2010/main" val="2524964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F715F45-64E9-084B-8C97-FE9D72EF5018}" type="datetimeFigureOut">
              <a:rPr lang="en-GB" smtClean="0"/>
              <a:t>15/05/2025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770D24-75C1-8E44-A088-86BD5D249787}" type="slidenum">
              <a:rPr lang="en-GB" smtClean="0"/>
              <a:t>‹#›</a:t>
            </a:fld>
            <a:endParaRPr lang="en-GB"/>
          </a:p>
        </p:txBody>
      </p:sp>
    </p:spTree>
    <p:extLst>
      <p:ext uri="{BB962C8B-B14F-4D97-AF65-F5344CB8AC3E}">
        <p14:creationId xmlns:p14="http://schemas.microsoft.com/office/powerpoint/2010/main" val="3857156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F715F45-64E9-084B-8C97-FE9D72EF5018}" type="datetimeFigureOut">
              <a:rPr lang="en-GB" smtClean="0"/>
              <a:t>15/05/2025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770D24-75C1-8E44-A088-86BD5D249787}" type="slidenum">
              <a:rPr lang="en-GB" smtClean="0"/>
              <a:t>‹#›</a:t>
            </a:fld>
            <a:endParaRPr lang="en-GB"/>
          </a:p>
        </p:txBody>
      </p:sp>
    </p:spTree>
    <p:extLst>
      <p:ext uri="{BB962C8B-B14F-4D97-AF65-F5344CB8AC3E}">
        <p14:creationId xmlns:p14="http://schemas.microsoft.com/office/powerpoint/2010/main" val="1374731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715F45-64E9-084B-8C97-FE9D72EF5018}" type="datetimeFigureOut">
              <a:rPr lang="en-GB" smtClean="0"/>
              <a:t>15/05/2025</a:t>
            </a:fld>
            <a:endParaRPr lang="en-GB"/>
          </a:p>
        </p:txBody>
      </p:sp>
      <p:sp>
        <p:nvSpPr>
          <p:cNvPr id="3" name="Footer Placeholder 2"/>
          <p:cNvSpPr>
            <a:spLocks noGrp="1"/>
          </p:cNvSpPr>
          <p:nvPr>
            <p:ph type="ftr" sz="quarter" idx="11"/>
          </p:nvPr>
        </p:nvSpPr>
        <p:spPr/>
        <p:txBody>
          <a:bodyPr/>
          <a:lstStyle/>
          <a:p>
            <a:endParaRPr lang="en-GB"/>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0770D24-75C1-8E44-A088-86BD5D249787}" type="slidenum">
              <a:rPr lang="en-GB" smtClean="0"/>
              <a:t>‹#›</a:t>
            </a:fld>
            <a:endParaRPr lang="en-GB"/>
          </a:p>
        </p:txBody>
      </p:sp>
    </p:spTree>
    <p:extLst>
      <p:ext uri="{BB962C8B-B14F-4D97-AF65-F5344CB8AC3E}">
        <p14:creationId xmlns:p14="http://schemas.microsoft.com/office/powerpoint/2010/main" val="2594794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F715F45-64E9-084B-8C97-FE9D72EF5018}" type="datetimeFigureOut">
              <a:rPr lang="en-GB" smtClean="0"/>
              <a:t>15/05/2025</a:t>
            </a:fld>
            <a:endParaRPr lang="en-GB"/>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0770D24-75C1-8E44-A088-86BD5D249787}" type="slidenum">
              <a:rPr lang="en-GB" smtClean="0"/>
              <a:t>‹#›</a:t>
            </a:fld>
            <a:endParaRPr lang="en-GB"/>
          </a:p>
        </p:txBody>
      </p:sp>
    </p:spTree>
    <p:extLst>
      <p:ext uri="{BB962C8B-B14F-4D97-AF65-F5344CB8AC3E}">
        <p14:creationId xmlns:p14="http://schemas.microsoft.com/office/powerpoint/2010/main" val="649212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F715F45-64E9-084B-8C97-FE9D72EF5018}" type="datetimeFigureOut">
              <a:rPr lang="en-GB" smtClean="0"/>
              <a:t>15/05/2025</a:t>
            </a:fld>
            <a:endParaRPr lang="en-GB"/>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0770D24-75C1-8E44-A088-86BD5D249787}" type="slidenum">
              <a:rPr lang="en-GB" smtClean="0"/>
              <a:t>‹#›</a:t>
            </a:fld>
            <a:endParaRPr lang="en-GB"/>
          </a:p>
        </p:txBody>
      </p:sp>
    </p:spTree>
    <p:extLst>
      <p:ext uri="{BB962C8B-B14F-4D97-AF65-F5344CB8AC3E}">
        <p14:creationId xmlns:p14="http://schemas.microsoft.com/office/powerpoint/2010/main" val="3089522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6F715F45-64E9-084B-8C97-FE9D72EF5018}" type="datetimeFigureOut">
              <a:rPr lang="en-GB" smtClean="0"/>
              <a:t>15/05/2025</a:t>
            </a:fld>
            <a:endParaRPr lang="en-GB"/>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GB"/>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0770D24-75C1-8E44-A088-86BD5D249787}" type="slidenum">
              <a:rPr lang="en-GB" smtClean="0"/>
              <a:t>‹#›</a:t>
            </a:fld>
            <a:endParaRPr lang="en-GB"/>
          </a:p>
        </p:txBody>
      </p:sp>
    </p:spTree>
    <p:extLst>
      <p:ext uri="{BB962C8B-B14F-4D97-AF65-F5344CB8AC3E}">
        <p14:creationId xmlns:p14="http://schemas.microsoft.com/office/powerpoint/2010/main" val="108352206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emotionfocusedlearning.co.uk/skills-development-group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eftsocal.com/so/00Ob8TM8v/c?w=vsnopSs8s3ZJu_9zm8lh5H6gDXg5QQYHKa4U9s8FBm0.eyJ1IjoiaHR0cHM6Ly93d3cuZWZ0c29jYWwuY29tL3JzdnBmb3JlZnRzdXBwb3J0Z3JvdXAiLCJyIjoiOTIzMjc1NDUtOTZjMS00NjE5LThlYjAtOGMyNzM5ODVhMjcyIiwibSI6Im1haWwiLCJjIjoiMDBhNzAxZmYtNGM4ZC00ZGVjLTk3YjQtNWY1NDA4NTJmZGM5In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vickiallen.me@aol.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anna.robinson@strath.ac.u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seft.org/page-18287" TargetMode="External"/><Relationship Id="rId2" Type="http://schemas.openxmlformats.org/officeDocument/2006/relationships/hyperlink" Target="https://www.emotionfocused.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apa.org/pubs/books/learning-emotion-focused-therapy-second-edition?tab=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eft-scotland.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eft-scotland.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iseftconference.com/?lang=e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May 2025 Scottish EFT Network Meeting, </a:t>
            </a:r>
            <a:br>
              <a:rPr lang="en-GB" dirty="0"/>
            </a:br>
            <a:r>
              <a:rPr lang="en-GB" dirty="0"/>
              <a:t>Thursday, 15 May 2025</a:t>
            </a:r>
          </a:p>
        </p:txBody>
      </p:sp>
      <p:sp>
        <p:nvSpPr>
          <p:cNvPr id="3" name="Subtitle 2"/>
          <p:cNvSpPr>
            <a:spLocks noGrp="1"/>
          </p:cNvSpPr>
          <p:nvPr>
            <p:ph type="subTitle" idx="1"/>
          </p:nvPr>
        </p:nvSpPr>
        <p:spPr/>
        <p:txBody>
          <a:bodyPr>
            <a:normAutofit fontScale="92500" lnSpcReduction="10000"/>
          </a:bodyPr>
          <a:lstStyle/>
          <a:p>
            <a:r>
              <a:rPr lang="en-GB" sz="2400" b="1" dirty="0"/>
              <a:t>Scottish Institute</a:t>
            </a:r>
          </a:p>
          <a:p>
            <a:r>
              <a:rPr lang="en-GB" sz="2400" b="1" dirty="0"/>
              <a:t>for Emotion-Focused Therapy</a:t>
            </a:r>
          </a:p>
        </p:txBody>
      </p:sp>
    </p:spTree>
    <p:extLst>
      <p:ext uri="{BB962C8B-B14F-4D97-AF65-F5344CB8AC3E}">
        <p14:creationId xmlns:p14="http://schemas.microsoft.com/office/powerpoint/2010/main" val="1321202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53058-ADB4-A54B-9B6F-EFC1F75A61D9}"/>
              </a:ext>
            </a:extLst>
          </p:cNvPr>
          <p:cNvSpPr>
            <a:spLocks noGrp="1"/>
          </p:cNvSpPr>
          <p:nvPr>
            <p:ph type="title"/>
          </p:nvPr>
        </p:nvSpPr>
        <p:spPr>
          <a:xfrm>
            <a:off x="1154954" y="973668"/>
            <a:ext cx="9602693" cy="706964"/>
          </a:xfrm>
        </p:spPr>
        <p:txBody>
          <a:bodyPr/>
          <a:lstStyle/>
          <a:p>
            <a:r>
              <a:rPr lang="en-US" b="1" dirty="0"/>
              <a:t>Upcoming Scottish EFT Trainings</a:t>
            </a:r>
          </a:p>
        </p:txBody>
      </p:sp>
      <p:sp>
        <p:nvSpPr>
          <p:cNvPr id="3" name="Content Placeholder 2">
            <a:extLst>
              <a:ext uri="{FF2B5EF4-FFF2-40B4-BE49-F238E27FC236}">
                <a16:creationId xmlns:a16="http://schemas.microsoft.com/office/drawing/2014/main" id="{C8601F05-91CE-ED43-8E8C-14C391507A42}"/>
              </a:ext>
            </a:extLst>
          </p:cNvPr>
          <p:cNvSpPr>
            <a:spLocks noGrp="1"/>
          </p:cNvSpPr>
          <p:nvPr>
            <p:ph idx="1"/>
          </p:nvPr>
        </p:nvSpPr>
        <p:spPr>
          <a:xfrm>
            <a:off x="1154954" y="2411476"/>
            <a:ext cx="10128742" cy="4446524"/>
          </a:xfrm>
        </p:spPr>
        <p:txBody>
          <a:bodyPr>
            <a:normAutofit lnSpcReduction="10000"/>
          </a:bodyPr>
          <a:lstStyle/>
          <a:p>
            <a:r>
              <a:rPr lang="en-US" sz="2800" b="1" dirty="0"/>
              <a:t>EFT level 1 </a:t>
            </a:r>
            <a:r>
              <a:rPr lang="en-US" sz="2800" dirty="0"/>
              <a:t>(in person, at U Strathclyde): 1-4 September 2025</a:t>
            </a:r>
          </a:p>
          <a:p>
            <a:r>
              <a:rPr lang="en-US" sz="2400" dirty="0"/>
              <a:t>EFT level 2: dates tba (probably Nov, Feb &amp; May)</a:t>
            </a:r>
          </a:p>
          <a:p>
            <a:r>
              <a:rPr lang="en-US" sz="2600" b="1" dirty="0"/>
              <a:t>Masterclasses </a:t>
            </a:r>
            <a:r>
              <a:rPr lang="en-US" sz="2800" dirty="0"/>
              <a:t>(Jointly sponsored by Scottish and English EFT Institutes):</a:t>
            </a:r>
          </a:p>
          <a:p>
            <a:pPr lvl="1"/>
            <a:r>
              <a:rPr lang="en-US" sz="2400" b="1" dirty="0"/>
              <a:t>8-9 Sept 2025: Emotion-Focused Approaches for Working with Diversity and Marginalization</a:t>
            </a:r>
            <a:r>
              <a:rPr lang="en-US" sz="2400" dirty="0"/>
              <a:t>: </a:t>
            </a:r>
            <a:r>
              <a:rPr lang="en-US" sz="2400" b="1" dirty="0"/>
              <a:t>Principles, Self-Reflection &amp; Practice</a:t>
            </a:r>
            <a:r>
              <a:rPr lang="en-US" sz="2400" dirty="0"/>
              <a:t>. Presenters: Robert Elliott, Tim van </a:t>
            </a:r>
            <a:r>
              <a:rPr lang="en-US" sz="2400" dirty="0" err="1"/>
              <a:t>Wanrooij</a:t>
            </a:r>
            <a:r>
              <a:rPr lang="en-US" sz="2400" dirty="0"/>
              <a:t>, Dominique Mertens</a:t>
            </a:r>
          </a:p>
          <a:p>
            <a:pPr lvl="1"/>
            <a:r>
              <a:rPr lang="en-US" sz="2400" b="1" dirty="0"/>
              <a:t>26-27Jan 2026: EFT for Complex Trauma</a:t>
            </a:r>
            <a:r>
              <a:rPr lang="en-US" sz="2400" dirty="0"/>
              <a:t>: Sandra </a:t>
            </a:r>
            <a:r>
              <a:rPr lang="en-US" sz="2400" dirty="0" err="1"/>
              <a:t>Paivio</a:t>
            </a:r>
            <a:endParaRPr lang="en-US" sz="2400" dirty="0"/>
          </a:p>
          <a:p>
            <a:endParaRPr lang="en-US" sz="2600" dirty="0"/>
          </a:p>
          <a:p>
            <a:endParaRPr lang="en-US" sz="2600" dirty="0"/>
          </a:p>
          <a:p>
            <a:endParaRPr lang="en-US" sz="2800" dirty="0"/>
          </a:p>
          <a:p>
            <a:pPr marL="0" indent="0">
              <a:buNone/>
            </a:pPr>
            <a:endParaRPr lang="en-US" sz="2800" dirty="0"/>
          </a:p>
          <a:p>
            <a:pPr marL="0" indent="0">
              <a:buNone/>
            </a:pPr>
            <a:endParaRPr lang="en-US" sz="2600" dirty="0"/>
          </a:p>
          <a:p>
            <a:endParaRPr lang="en-US" sz="2800" dirty="0"/>
          </a:p>
        </p:txBody>
      </p:sp>
    </p:spTree>
    <p:extLst>
      <p:ext uri="{BB962C8B-B14F-4D97-AF65-F5344CB8AC3E}">
        <p14:creationId xmlns:p14="http://schemas.microsoft.com/office/powerpoint/2010/main" val="1054078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E3483-EC15-206C-0577-DD18A052F2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BA3F67-4FF6-3DCD-3AAD-59107CDC1994}"/>
              </a:ext>
            </a:extLst>
          </p:cNvPr>
          <p:cNvSpPr>
            <a:spLocks noGrp="1"/>
          </p:cNvSpPr>
          <p:nvPr>
            <p:ph type="title"/>
          </p:nvPr>
        </p:nvSpPr>
        <p:spPr>
          <a:xfrm>
            <a:off x="1154954" y="973668"/>
            <a:ext cx="9602693" cy="706964"/>
          </a:xfrm>
        </p:spPr>
        <p:txBody>
          <a:bodyPr/>
          <a:lstStyle/>
          <a:p>
            <a:r>
              <a:rPr lang="en-US" b="1" dirty="0"/>
              <a:t>Upcoming Scottish EFT Trainings</a:t>
            </a:r>
          </a:p>
        </p:txBody>
      </p:sp>
      <p:sp>
        <p:nvSpPr>
          <p:cNvPr id="3" name="Content Placeholder 2">
            <a:extLst>
              <a:ext uri="{FF2B5EF4-FFF2-40B4-BE49-F238E27FC236}">
                <a16:creationId xmlns:a16="http://schemas.microsoft.com/office/drawing/2014/main" id="{B65B9A22-45A2-0D85-5DEE-7BCD83A9292D}"/>
              </a:ext>
            </a:extLst>
          </p:cNvPr>
          <p:cNvSpPr>
            <a:spLocks noGrp="1"/>
          </p:cNvSpPr>
          <p:nvPr>
            <p:ph idx="1"/>
          </p:nvPr>
        </p:nvSpPr>
        <p:spPr>
          <a:xfrm>
            <a:off x="1154954" y="2411476"/>
            <a:ext cx="10128742" cy="4446524"/>
          </a:xfrm>
        </p:spPr>
        <p:txBody>
          <a:bodyPr>
            <a:normAutofit fontScale="92500"/>
          </a:bodyPr>
          <a:lstStyle/>
          <a:p>
            <a:r>
              <a:rPr lang="en-US" sz="2800" b="1" dirty="0"/>
              <a:t>EFT Level 3:</a:t>
            </a:r>
            <a:r>
              <a:rPr lang="en-US" sz="2800" dirty="0"/>
              <a:t> Joan &amp; Ligia, starting in September: First meeting: 1 Sept. Will run still a few spaces. Sign up soon! </a:t>
            </a:r>
            <a:endParaRPr lang="en-US" sz="2800" b="1" dirty="0"/>
          </a:p>
          <a:p>
            <a:r>
              <a:rPr lang="en-US" sz="2800" b="1" dirty="0"/>
              <a:t>EFT Group Supervision </a:t>
            </a:r>
            <a:r>
              <a:rPr lang="en-US" sz="2800" dirty="0"/>
              <a:t>(with Joan &amp; Ligia; monthly, 6-month commitment): contact us as http://</a:t>
            </a:r>
            <a:r>
              <a:rPr lang="en-US" sz="2800" dirty="0" err="1"/>
              <a:t>www.eft-scotland.org</a:t>
            </a:r>
            <a:r>
              <a:rPr lang="en-US" sz="2800" dirty="0"/>
              <a:t>/?</a:t>
            </a:r>
            <a:r>
              <a:rPr lang="en-US" sz="2800" dirty="0" err="1"/>
              <a:t>page_id</a:t>
            </a:r>
            <a:r>
              <a:rPr lang="en-US" sz="2800" dirty="0"/>
              <a:t>=57 </a:t>
            </a:r>
          </a:p>
          <a:p>
            <a:endParaRPr lang="en-US" sz="2800" dirty="0"/>
          </a:p>
          <a:p>
            <a:r>
              <a:rPr lang="en-US" sz="2800" b="1" dirty="0"/>
              <a:t>Also: Skills Development &amp; supervision groups, usually 12:30; 16:30, dates:(run by Daniel </a:t>
            </a:r>
            <a:r>
              <a:rPr lang="en-US" sz="2800" b="1" dirty="0" err="1"/>
              <a:t>Manastireanu</a:t>
            </a:r>
            <a:r>
              <a:rPr lang="en-US" sz="2800" b="1" dirty="0"/>
              <a:t>; usually Mon or Fri) </a:t>
            </a:r>
            <a:r>
              <a:rPr lang="en-US" sz="2800" b="1" dirty="0">
                <a:hlinkClick r:id="rId2"/>
              </a:rPr>
              <a:t>http://www.emotionfocusedlearning.co.uk/skills-development-groups/</a:t>
            </a:r>
            <a:endParaRPr lang="en-US" sz="2800" dirty="0"/>
          </a:p>
          <a:p>
            <a:endParaRPr lang="en-US" sz="2800" dirty="0"/>
          </a:p>
          <a:p>
            <a:pPr marL="0" indent="0">
              <a:buNone/>
            </a:pPr>
            <a:endParaRPr lang="en-US" sz="2800" dirty="0"/>
          </a:p>
          <a:p>
            <a:pPr marL="0" indent="0">
              <a:buNone/>
            </a:pPr>
            <a:endParaRPr lang="en-US" sz="2600" dirty="0"/>
          </a:p>
          <a:p>
            <a:endParaRPr lang="en-US" sz="2800" dirty="0"/>
          </a:p>
        </p:txBody>
      </p:sp>
    </p:spTree>
    <p:extLst>
      <p:ext uri="{BB962C8B-B14F-4D97-AF65-F5344CB8AC3E}">
        <p14:creationId xmlns:p14="http://schemas.microsoft.com/office/powerpoint/2010/main" val="3415951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24E35-CC22-8046-B030-265376A4C960}"/>
              </a:ext>
            </a:extLst>
          </p:cNvPr>
          <p:cNvSpPr>
            <a:spLocks noGrp="1"/>
          </p:cNvSpPr>
          <p:nvPr>
            <p:ph type="title"/>
          </p:nvPr>
        </p:nvSpPr>
        <p:spPr/>
        <p:txBody>
          <a:bodyPr/>
          <a:lstStyle/>
          <a:p>
            <a:r>
              <a:rPr lang="en-US" b="1" dirty="0"/>
              <a:t>Other Local EFT Groups</a:t>
            </a:r>
          </a:p>
        </p:txBody>
      </p:sp>
      <p:sp>
        <p:nvSpPr>
          <p:cNvPr id="3" name="Content Placeholder 2">
            <a:extLst>
              <a:ext uri="{FF2B5EF4-FFF2-40B4-BE49-F238E27FC236}">
                <a16:creationId xmlns:a16="http://schemas.microsoft.com/office/drawing/2014/main" id="{E17B51F7-0E5F-D24D-B961-76C36D024A83}"/>
              </a:ext>
            </a:extLst>
          </p:cNvPr>
          <p:cNvSpPr>
            <a:spLocks noGrp="1"/>
          </p:cNvSpPr>
          <p:nvPr>
            <p:ph idx="1"/>
          </p:nvPr>
        </p:nvSpPr>
        <p:spPr>
          <a:xfrm>
            <a:off x="1047378" y="2431377"/>
            <a:ext cx="10805398" cy="3846068"/>
          </a:xfrm>
        </p:spPr>
        <p:txBody>
          <a:bodyPr>
            <a:normAutofit fontScale="92500" lnSpcReduction="20000"/>
          </a:bodyPr>
          <a:lstStyle/>
          <a:p>
            <a:pPr marL="0" marR="0">
              <a:lnSpc>
                <a:spcPct val="110000"/>
              </a:lnSpc>
              <a:spcBef>
                <a:spcPts val="0"/>
              </a:spcBef>
              <a:spcAft>
                <a:spcPts val="0"/>
              </a:spcAft>
            </a:pPr>
            <a:r>
              <a:rPr lang="en-GB" sz="2800" b="1" i="0" u="sng" strike="noStrike" dirty="0">
                <a:solidFill>
                  <a:srgbClr val="2FB9E1"/>
                </a:solidFill>
                <a:effectLst/>
                <a:hlinkClick r:id="rId2"/>
              </a:rPr>
              <a:t>EFT Institute of Southern California</a:t>
            </a:r>
          </a:p>
          <a:p>
            <a:pPr marL="0" marR="0">
              <a:lnSpc>
                <a:spcPct val="110000"/>
              </a:lnSpc>
              <a:spcBef>
                <a:spcPts val="0"/>
              </a:spcBef>
              <a:spcAft>
                <a:spcPts val="0"/>
              </a:spcAft>
            </a:pPr>
            <a:r>
              <a:rPr lang="en-GB" sz="2800" i="0" u="sng" strike="noStrike" dirty="0">
                <a:solidFill>
                  <a:srgbClr val="2FB9E1"/>
                </a:solidFill>
                <a:effectLst/>
                <a:hlinkClick r:id="rId2"/>
              </a:rPr>
              <a:t>Emotion Focused Therapy Support Group Monthly Gathering</a:t>
            </a:r>
            <a:r>
              <a:rPr lang="en-GB" sz="2800" i="0" dirty="0">
                <a:solidFill>
                  <a:srgbClr val="000000"/>
                </a:solidFill>
                <a:effectLst/>
              </a:rPr>
              <a:t> (Free)</a:t>
            </a:r>
          </a:p>
          <a:p>
            <a:pPr marL="400050" lvl="1">
              <a:lnSpc>
                <a:spcPct val="110000"/>
              </a:lnSpc>
              <a:spcBef>
                <a:spcPts val="0"/>
              </a:spcBef>
            </a:pPr>
            <a:r>
              <a:rPr lang="en-GB" sz="2600" i="0" dirty="0">
                <a:solidFill>
                  <a:srgbClr val="000000"/>
                </a:solidFill>
                <a:effectLst/>
              </a:rPr>
              <a:t>Next meeting: Friday, 23 May 2025 from 10:00 AM to 12:00 PM California time zone; on Zoom</a:t>
            </a:r>
          </a:p>
          <a:p>
            <a:r>
              <a:rPr lang="en-US" altLang="en-US" sz="2800" dirty="0"/>
              <a:t>Brief talk about the theory and practice of EFT</a:t>
            </a:r>
          </a:p>
          <a:p>
            <a:r>
              <a:rPr lang="en-US" altLang="en-US" sz="2800" dirty="0"/>
              <a:t>Watch an EFT session and comment on the theory and skills used in the session </a:t>
            </a:r>
          </a:p>
          <a:p>
            <a:r>
              <a:rPr lang="en-US" altLang="en-US" sz="2400" dirty="0"/>
              <a:t>RSVP to https://</a:t>
            </a:r>
            <a:r>
              <a:rPr lang="en-US" altLang="en-US" sz="2400" dirty="0" err="1"/>
              <a:t>www.eftsocal.com</a:t>
            </a:r>
            <a:r>
              <a:rPr lang="en-US" altLang="en-US" sz="2400" dirty="0"/>
              <a:t>/</a:t>
            </a:r>
            <a:r>
              <a:rPr lang="en-US" altLang="en-US" sz="2400" dirty="0" err="1"/>
              <a:t>rsvpforeftsupportgroup</a:t>
            </a:r>
            <a:r>
              <a:rPr lang="en-US" altLang="en-US" sz="2400" dirty="0"/>
              <a:t> </a:t>
            </a:r>
          </a:p>
          <a:p>
            <a:r>
              <a:rPr lang="en-GB" sz="2600" i="0" dirty="0">
                <a:solidFill>
                  <a:srgbClr val="A22506"/>
                </a:solidFill>
                <a:effectLst/>
              </a:rPr>
              <a:t>Open to all mental health clinicians with or without any EFT training</a:t>
            </a:r>
            <a:endParaRPr lang="en-GB" sz="2600" i="0" dirty="0">
              <a:solidFill>
                <a:srgbClr val="000000"/>
              </a:solidFill>
              <a:effectLst/>
            </a:endParaRPr>
          </a:p>
        </p:txBody>
      </p:sp>
    </p:spTree>
    <p:extLst>
      <p:ext uri="{BB962C8B-B14F-4D97-AF65-F5344CB8AC3E}">
        <p14:creationId xmlns:p14="http://schemas.microsoft.com/office/powerpoint/2010/main" val="2951524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4BACE-0080-68EB-130E-2086FFED573E}"/>
              </a:ext>
            </a:extLst>
          </p:cNvPr>
          <p:cNvSpPr>
            <a:spLocks noGrp="1"/>
          </p:cNvSpPr>
          <p:nvPr>
            <p:ph type="title"/>
          </p:nvPr>
        </p:nvSpPr>
        <p:spPr/>
        <p:txBody>
          <a:bodyPr/>
          <a:lstStyle/>
          <a:p>
            <a:r>
              <a:rPr lang="en-US" b="1" dirty="0"/>
              <a:t>EFT Small Group Training/Development Opportunities</a:t>
            </a:r>
          </a:p>
        </p:txBody>
      </p:sp>
      <p:sp>
        <p:nvSpPr>
          <p:cNvPr id="3" name="Content Placeholder 2">
            <a:extLst>
              <a:ext uri="{FF2B5EF4-FFF2-40B4-BE49-F238E27FC236}">
                <a16:creationId xmlns:a16="http://schemas.microsoft.com/office/drawing/2014/main" id="{B89F49C3-0356-407D-0ABC-4034C9DBC057}"/>
              </a:ext>
            </a:extLst>
          </p:cNvPr>
          <p:cNvSpPr>
            <a:spLocks noGrp="1"/>
          </p:cNvSpPr>
          <p:nvPr>
            <p:ph idx="1"/>
          </p:nvPr>
        </p:nvSpPr>
        <p:spPr>
          <a:xfrm>
            <a:off x="1154954" y="2603500"/>
            <a:ext cx="8825659" cy="4178300"/>
          </a:xfrm>
        </p:spPr>
        <p:txBody>
          <a:bodyPr>
            <a:normAutofit lnSpcReduction="10000"/>
          </a:bodyPr>
          <a:lstStyle/>
          <a:p>
            <a:pPr>
              <a:lnSpc>
                <a:spcPct val="120000"/>
              </a:lnSpc>
            </a:pPr>
            <a:r>
              <a:rPr lang="en-US" dirty="0"/>
              <a:t>Nia </a:t>
            </a:r>
            <a:r>
              <a:rPr lang="en-US" dirty="0" err="1"/>
              <a:t>Pryde</a:t>
            </a:r>
            <a:r>
              <a:rPr lang="en-US" dirty="0"/>
              <a:t> &amp; Steen </a:t>
            </a:r>
            <a:r>
              <a:rPr lang="en-US" dirty="0" err="1"/>
              <a:t>Rassing</a:t>
            </a:r>
            <a:r>
              <a:rPr lang="en-US" dirty="0"/>
              <a:t>: </a:t>
            </a:r>
            <a:r>
              <a:rPr lang="en-US" b="1" dirty="0"/>
              <a:t>EFT-C Group (</a:t>
            </a:r>
            <a:r>
              <a:rPr lang="en-US" b="1" dirty="0" err="1"/>
              <a:t>isEFT</a:t>
            </a:r>
            <a:r>
              <a:rPr lang="en-US" b="1" dirty="0"/>
              <a:t>). Next meeting Monday, 16 June, 4pm UK time. </a:t>
            </a:r>
            <a:r>
              <a:rPr lang="en-US" dirty="0"/>
              <a:t>Contact: </a:t>
            </a:r>
            <a:r>
              <a:rPr lang="en-US" dirty="0" err="1"/>
              <a:t>niapryde@gmail.com</a:t>
            </a:r>
            <a:r>
              <a:rPr lang="en-US" dirty="0"/>
              <a:t>.</a:t>
            </a:r>
          </a:p>
          <a:p>
            <a:pPr>
              <a:lnSpc>
                <a:spcPct val="120000"/>
              </a:lnSpc>
            </a:pPr>
            <a:r>
              <a:rPr lang="en-US" dirty="0"/>
              <a:t>Vicki Allen</a:t>
            </a:r>
            <a:r>
              <a:rPr lang="en-US" b="1" dirty="0"/>
              <a:t>: EFT Peer Supervision group </a:t>
            </a:r>
            <a:r>
              <a:rPr lang="en-US" dirty="0"/>
              <a:t>that meets in </a:t>
            </a:r>
            <a:r>
              <a:rPr lang="en-US" b="1" dirty="0"/>
              <a:t>Glasgow City Centre </a:t>
            </a:r>
            <a:r>
              <a:rPr lang="en-US" dirty="0"/>
              <a:t>one Monday evening per month.  We have space for one or two more members.  Please contact Vicki if you would like to join: </a:t>
            </a:r>
            <a:r>
              <a:rPr lang="en-US" dirty="0">
                <a:hlinkClick r:id="rId2"/>
              </a:rPr>
              <a:t>vickiallen.me@aol.com</a:t>
            </a:r>
            <a:endParaRPr lang="en-US" dirty="0"/>
          </a:p>
          <a:p>
            <a:pPr>
              <a:lnSpc>
                <a:spcPct val="120000"/>
              </a:lnSpc>
            </a:pPr>
            <a:r>
              <a:rPr lang="en-US" dirty="0"/>
              <a:t>Russell Woodward: Small group meeting once a month - concerning those therapist </a:t>
            </a:r>
            <a:r>
              <a:rPr lang="en-US" b="1" dirty="0"/>
              <a:t>working toward accreditation</a:t>
            </a:r>
            <a:r>
              <a:rPr lang="en-US" dirty="0"/>
              <a:t> - next meeting Sat 5 April 10:00 for 90 mins.  Meeting on Zoom.  Email russ@breakthrough2change.com if interested</a:t>
            </a:r>
          </a:p>
          <a:p>
            <a:pPr>
              <a:lnSpc>
                <a:spcPct val="120000"/>
              </a:lnSpc>
            </a:pPr>
            <a:r>
              <a:rPr lang="en-US" dirty="0"/>
              <a:t>Russell Woodward: Ladan </a:t>
            </a:r>
            <a:r>
              <a:rPr lang="en-US" dirty="0" err="1"/>
              <a:t>Safvati</a:t>
            </a:r>
            <a:r>
              <a:rPr lang="en-US" dirty="0"/>
              <a:t>: is having online meetings for EFT therapists interested in </a:t>
            </a:r>
            <a:r>
              <a:rPr lang="en-US" b="1" dirty="0"/>
              <a:t>Addiction [tomorrow 6:15pm UK time]</a:t>
            </a:r>
          </a:p>
        </p:txBody>
      </p:sp>
    </p:spTree>
    <p:extLst>
      <p:ext uri="{BB962C8B-B14F-4D97-AF65-F5344CB8AC3E}">
        <p14:creationId xmlns:p14="http://schemas.microsoft.com/office/powerpoint/2010/main" val="790743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FB219-4BD0-79DC-EA07-9A400F40CA58}"/>
              </a:ext>
            </a:extLst>
          </p:cNvPr>
          <p:cNvSpPr>
            <a:spLocks noGrp="1"/>
          </p:cNvSpPr>
          <p:nvPr>
            <p:ph type="title"/>
          </p:nvPr>
        </p:nvSpPr>
        <p:spPr/>
        <p:txBody>
          <a:bodyPr/>
          <a:lstStyle/>
          <a:p>
            <a:r>
              <a:rPr lang="en-US" b="1" dirty="0"/>
              <a:t>Neurodiversity-Affirming EFT</a:t>
            </a:r>
          </a:p>
        </p:txBody>
      </p:sp>
      <p:sp>
        <p:nvSpPr>
          <p:cNvPr id="3" name="Content Placeholder 2">
            <a:extLst>
              <a:ext uri="{FF2B5EF4-FFF2-40B4-BE49-F238E27FC236}">
                <a16:creationId xmlns:a16="http://schemas.microsoft.com/office/drawing/2014/main" id="{268EDCAE-EBDF-9B7D-A5AA-CDD628AB2E3C}"/>
              </a:ext>
            </a:extLst>
          </p:cNvPr>
          <p:cNvSpPr>
            <a:spLocks noGrp="1"/>
          </p:cNvSpPr>
          <p:nvPr>
            <p:ph idx="1"/>
          </p:nvPr>
        </p:nvSpPr>
        <p:spPr/>
        <p:txBody>
          <a:bodyPr>
            <a:normAutofit/>
          </a:bodyPr>
          <a:lstStyle/>
          <a:p>
            <a:r>
              <a:rPr lang="en-US" sz="2000" dirty="0"/>
              <a:t>Neurodiversity Affirming EFT Group: next date: 24 Sept 3-5pm UK time (online)</a:t>
            </a:r>
          </a:p>
          <a:p>
            <a:r>
              <a:rPr lang="en-US" sz="2000" dirty="0"/>
              <a:t>Contact: </a:t>
            </a:r>
            <a:r>
              <a:rPr lang="en-US" sz="2000" dirty="0">
                <a:hlinkClick r:id="rId2"/>
              </a:rPr>
              <a:t>anna.robinson@strath.ac.uk</a:t>
            </a:r>
            <a:r>
              <a:rPr lang="en-US" sz="2000" dirty="0"/>
              <a:t> </a:t>
            </a:r>
          </a:p>
        </p:txBody>
      </p:sp>
    </p:spTree>
    <p:extLst>
      <p:ext uri="{BB962C8B-B14F-4D97-AF65-F5344CB8AC3E}">
        <p14:creationId xmlns:p14="http://schemas.microsoft.com/office/powerpoint/2010/main" val="3541552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FC78-3E5A-5894-925E-F786702C0FF4}"/>
              </a:ext>
            </a:extLst>
          </p:cNvPr>
          <p:cNvSpPr>
            <a:spLocks noGrp="1"/>
          </p:cNvSpPr>
          <p:nvPr>
            <p:ph type="title"/>
          </p:nvPr>
        </p:nvSpPr>
        <p:spPr/>
        <p:txBody>
          <a:bodyPr/>
          <a:lstStyle/>
          <a:p>
            <a:r>
              <a:rPr lang="en-GB" b="1" dirty="0"/>
              <a:t>Other General EFT Resources</a:t>
            </a:r>
          </a:p>
        </p:txBody>
      </p:sp>
      <p:sp>
        <p:nvSpPr>
          <p:cNvPr id="3" name="Content Placeholder 2">
            <a:extLst>
              <a:ext uri="{FF2B5EF4-FFF2-40B4-BE49-F238E27FC236}">
                <a16:creationId xmlns:a16="http://schemas.microsoft.com/office/drawing/2014/main" id="{764F8246-605C-AB2C-FC77-57E884F9D461}"/>
              </a:ext>
            </a:extLst>
          </p:cNvPr>
          <p:cNvSpPr>
            <a:spLocks noGrp="1"/>
          </p:cNvSpPr>
          <p:nvPr>
            <p:ph idx="1"/>
          </p:nvPr>
        </p:nvSpPr>
        <p:spPr>
          <a:xfrm>
            <a:off x="1154954" y="2603499"/>
            <a:ext cx="8825659" cy="4076999"/>
          </a:xfrm>
        </p:spPr>
        <p:txBody>
          <a:bodyPr>
            <a:normAutofit/>
          </a:bodyPr>
          <a:lstStyle/>
          <a:p>
            <a:r>
              <a:rPr lang="en-GB" sz="2600" b="1" dirty="0"/>
              <a:t>ISEFT Quarterly Meetings (open to ISEFT members)</a:t>
            </a:r>
          </a:p>
          <a:p>
            <a:pPr lvl="1"/>
            <a:r>
              <a:rPr lang="en-GB" sz="2200" b="1" dirty="0"/>
              <a:t>16 June 2025: Ueli Kramer: Emotion May Change Personality: What EFT Has to Say (2pm UK time)</a:t>
            </a:r>
          </a:p>
          <a:p>
            <a:pPr lvl="1"/>
            <a:endParaRPr lang="en-GB" sz="2200" b="1" dirty="0"/>
          </a:p>
          <a:p>
            <a:endParaRPr lang="en-GB" sz="2200" b="1" dirty="0"/>
          </a:p>
        </p:txBody>
      </p:sp>
    </p:spTree>
    <p:extLst>
      <p:ext uri="{BB962C8B-B14F-4D97-AF65-F5344CB8AC3E}">
        <p14:creationId xmlns:p14="http://schemas.microsoft.com/office/powerpoint/2010/main" val="1725260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FC78-3E5A-5894-925E-F786702C0FF4}"/>
              </a:ext>
            </a:extLst>
          </p:cNvPr>
          <p:cNvSpPr>
            <a:spLocks noGrp="1"/>
          </p:cNvSpPr>
          <p:nvPr>
            <p:ph type="title"/>
          </p:nvPr>
        </p:nvSpPr>
        <p:spPr/>
        <p:txBody>
          <a:bodyPr/>
          <a:lstStyle/>
          <a:p>
            <a:r>
              <a:rPr lang="en-GB" b="1" dirty="0"/>
              <a:t>Other General EFT Resources</a:t>
            </a:r>
          </a:p>
        </p:txBody>
      </p:sp>
      <p:sp>
        <p:nvSpPr>
          <p:cNvPr id="3" name="Content Placeholder 2">
            <a:extLst>
              <a:ext uri="{FF2B5EF4-FFF2-40B4-BE49-F238E27FC236}">
                <a16:creationId xmlns:a16="http://schemas.microsoft.com/office/drawing/2014/main" id="{764F8246-605C-AB2C-FC77-57E884F9D461}"/>
              </a:ext>
            </a:extLst>
          </p:cNvPr>
          <p:cNvSpPr>
            <a:spLocks noGrp="1"/>
          </p:cNvSpPr>
          <p:nvPr>
            <p:ph idx="1"/>
          </p:nvPr>
        </p:nvSpPr>
        <p:spPr>
          <a:xfrm>
            <a:off x="1154954" y="2603499"/>
            <a:ext cx="8825659" cy="4076999"/>
          </a:xfrm>
        </p:spPr>
        <p:txBody>
          <a:bodyPr>
            <a:normAutofit fontScale="77500" lnSpcReduction="20000"/>
          </a:bodyPr>
          <a:lstStyle/>
          <a:p>
            <a:r>
              <a:rPr lang="en-GB" sz="2600" b="1" dirty="0"/>
              <a:t>The Emotion-focused Podcast, with Lou Cooper</a:t>
            </a:r>
            <a:r>
              <a:rPr lang="en-GB" sz="2400" dirty="0"/>
              <a:t>: </a:t>
            </a:r>
          </a:p>
          <a:p>
            <a:pPr lvl="1"/>
            <a:r>
              <a:rPr lang="en-GB" sz="2000" dirty="0"/>
              <a:t>Starting new series (24 episodes already in Series 1)</a:t>
            </a:r>
          </a:p>
          <a:p>
            <a:pPr lvl="1"/>
            <a:r>
              <a:rPr lang="en-GB" sz="2800" dirty="0"/>
              <a:t>Latest episode: </a:t>
            </a:r>
            <a:r>
              <a:rPr lang="en-GB" sz="3200" b="1" dirty="0">
                <a:effectLst/>
              </a:rPr>
              <a:t>Series 2 Ep #11 (actually: 12) It’s Not Supposed to Be Like This!</a:t>
            </a:r>
            <a:r>
              <a:rPr lang="en-GB" sz="3200" dirty="0">
                <a:effectLst/>
              </a:rPr>
              <a:t>, with Juliette Becking</a:t>
            </a:r>
            <a:endParaRPr lang="en-GB" sz="2800" dirty="0"/>
          </a:p>
          <a:p>
            <a:pPr lvl="1"/>
            <a:r>
              <a:rPr lang="en-GB" sz="2400" dirty="0"/>
              <a:t>Subscribe at: </a:t>
            </a:r>
            <a:r>
              <a:rPr lang="en-GB" sz="2000" dirty="0">
                <a:hlinkClick r:id="rId2"/>
              </a:rPr>
              <a:t>https://www.emotionfocused.com/</a:t>
            </a:r>
            <a:endParaRPr lang="en-GB" sz="2000" dirty="0"/>
          </a:p>
          <a:p>
            <a:r>
              <a:rPr lang="en-GB" sz="2400" b="1" dirty="0">
                <a:effectLst/>
              </a:rPr>
              <a:t>ISEFT Newsletter </a:t>
            </a:r>
            <a:r>
              <a:rPr lang="en-GB" sz="2400" dirty="0">
                <a:effectLst/>
              </a:rPr>
              <a:t>(edite</a:t>
            </a:r>
            <a:r>
              <a:rPr lang="en-GB" sz="2400" dirty="0"/>
              <a:t>d by Sarah Thompson &amp; </a:t>
            </a:r>
            <a:r>
              <a:rPr lang="en-GB" sz="2400" dirty="0" err="1"/>
              <a:t>Ladan</a:t>
            </a:r>
            <a:r>
              <a:rPr lang="en-GB" sz="2400" dirty="0"/>
              <a:t> </a:t>
            </a:r>
            <a:r>
              <a:rPr lang="en-GB" sz="2400" dirty="0" err="1"/>
              <a:t>Safvati</a:t>
            </a:r>
            <a:r>
              <a:rPr lang="en-GB" sz="2400" dirty="0"/>
              <a:t>)</a:t>
            </a:r>
            <a:endParaRPr lang="en-GB" sz="2400" b="1" dirty="0">
              <a:effectLst/>
            </a:endParaRPr>
          </a:p>
          <a:p>
            <a:pPr lvl="1"/>
            <a:r>
              <a:rPr lang="en-GB" sz="2200" b="1" dirty="0">
                <a:effectLst/>
              </a:rPr>
              <a:t>Available at: </a:t>
            </a:r>
            <a:r>
              <a:rPr lang="en-GB" sz="2200" b="1" dirty="0">
                <a:effectLst/>
                <a:hlinkClick r:id="rId3"/>
              </a:rPr>
              <a:t>https://www.iseft.org/page-18287</a:t>
            </a:r>
            <a:endParaRPr lang="en-GB" sz="2200" b="1" dirty="0">
              <a:effectLst/>
            </a:endParaRPr>
          </a:p>
          <a:p>
            <a:pPr lvl="1"/>
            <a:r>
              <a:rPr lang="en-GB" sz="2200" b="1" dirty="0">
                <a:effectLst/>
              </a:rPr>
              <a:t>Latest Issue: Edition 8, May 2025</a:t>
            </a:r>
          </a:p>
          <a:p>
            <a:r>
              <a:rPr lang="en-GB" sz="2400" b="1" dirty="0">
                <a:effectLst/>
              </a:rPr>
              <a:t>EFT SOCAL Newsletter:</a:t>
            </a:r>
          </a:p>
          <a:p>
            <a:pPr lvl="1"/>
            <a:r>
              <a:rPr lang="en-GB" sz="2400" dirty="0"/>
              <a:t>Produced by </a:t>
            </a:r>
            <a:r>
              <a:rPr lang="en-GB" sz="2400" dirty="0" err="1"/>
              <a:t>Ladan</a:t>
            </a:r>
            <a:r>
              <a:rPr lang="en-GB" sz="2400" dirty="0"/>
              <a:t> </a:t>
            </a:r>
            <a:r>
              <a:rPr lang="en-GB" sz="2400" dirty="0" err="1"/>
              <a:t>Safvati</a:t>
            </a:r>
            <a:r>
              <a:rPr lang="en-GB" sz="2400" dirty="0"/>
              <a:t>, EFT Institute of Southern California</a:t>
            </a:r>
          </a:p>
          <a:p>
            <a:pPr lvl="1"/>
            <a:r>
              <a:rPr lang="en-GB" sz="2400" dirty="0"/>
              <a:t>Subscribe at: https://</a:t>
            </a:r>
            <a:r>
              <a:rPr lang="en-GB" sz="2400" dirty="0" err="1"/>
              <a:t>www.eftsocal.com</a:t>
            </a:r>
            <a:r>
              <a:rPr lang="en-GB" sz="2400" dirty="0"/>
              <a:t>/</a:t>
            </a:r>
          </a:p>
        </p:txBody>
      </p:sp>
    </p:spTree>
    <p:extLst>
      <p:ext uri="{BB962C8B-B14F-4D97-AF65-F5344CB8AC3E}">
        <p14:creationId xmlns:p14="http://schemas.microsoft.com/office/powerpoint/2010/main" val="3683361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9130F-DA87-7647-A3F1-114DBBE86679}"/>
              </a:ext>
            </a:extLst>
          </p:cNvPr>
          <p:cNvSpPr>
            <a:spLocks noGrp="1"/>
          </p:cNvSpPr>
          <p:nvPr>
            <p:ph type="title"/>
          </p:nvPr>
        </p:nvSpPr>
        <p:spPr>
          <a:xfrm>
            <a:off x="1154954" y="973669"/>
            <a:ext cx="9344510" cy="706964"/>
          </a:xfrm>
        </p:spPr>
        <p:txBody>
          <a:bodyPr/>
          <a:lstStyle/>
          <a:p>
            <a:r>
              <a:rPr lang="en-US" b="1" dirty="0"/>
              <a:t>Upcoming Scottish EFT Network Meetings</a:t>
            </a:r>
          </a:p>
        </p:txBody>
      </p:sp>
      <p:sp>
        <p:nvSpPr>
          <p:cNvPr id="3" name="Content Placeholder 2">
            <a:extLst>
              <a:ext uri="{FF2B5EF4-FFF2-40B4-BE49-F238E27FC236}">
                <a16:creationId xmlns:a16="http://schemas.microsoft.com/office/drawing/2014/main" id="{1DC1445F-4ABD-D14C-8221-37807CA031FC}"/>
              </a:ext>
            </a:extLst>
          </p:cNvPr>
          <p:cNvSpPr>
            <a:spLocks noGrp="1"/>
          </p:cNvSpPr>
          <p:nvPr>
            <p:ph idx="1"/>
          </p:nvPr>
        </p:nvSpPr>
        <p:spPr>
          <a:xfrm>
            <a:off x="1185005" y="2446986"/>
            <a:ext cx="9968453" cy="4411014"/>
          </a:xfrm>
        </p:spPr>
        <p:txBody>
          <a:bodyPr>
            <a:normAutofit/>
          </a:bodyPr>
          <a:lstStyle/>
          <a:p>
            <a:r>
              <a:rPr lang="en-GB" sz="2800" dirty="0">
                <a:effectLst/>
                <a:latin typeface="Times New Roman" panose="02020603050405020304" pitchFamily="18" charset="0"/>
                <a:ea typeface="Times New Roman" panose="02020603050405020304" pitchFamily="18" charset="0"/>
              </a:rPr>
              <a:t>Sunday, 20 July 2025: Robert Elliott: Live demonstration; Client Embodiment Process for supervision</a:t>
            </a:r>
          </a:p>
          <a:p>
            <a:r>
              <a:rPr lang="en-GB" sz="2800" dirty="0">
                <a:effectLst/>
                <a:latin typeface="Times New Roman" panose="02020603050405020304" pitchFamily="18" charset="0"/>
                <a:ea typeface="Times New Roman" panose="02020603050405020304" pitchFamily="18" charset="0"/>
              </a:rPr>
              <a:t>Thursday, 25 Sept 2025: Shigeru </a:t>
            </a:r>
            <a:r>
              <a:rPr lang="en-GB" sz="2800" dirty="0" err="1">
                <a:effectLst/>
                <a:latin typeface="Times New Roman" panose="02020603050405020304" pitchFamily="18" charset="0"/>
                <a:ea typeface="Times New Roman" panose="02020603050405020304" pitchFamily="18" charset="0"/>
              </a:rPr>
              <a:t>Iwakabe</a:t>
            </a:r>
            <a:r>
              <a:rPr lang="en-GB" sz="2800" dirty="0">
                <a:effectLst/>
                <a:latin typeface="Times New Roman" panose="02020603050405020304" pitchFamily="18" charset="0"/>
                <a:ea typeface="Times New Roman" panose="02020603050405020304" pitchFamily="18" charset="0"/>
              </a:rPr>
              <a:t>: </a:t>
            </a:r>
            <a:r>
              <a:rPr lang="en-GB" sz="2800" i="1" dirty="0">
                <a:effectLst/>
                <a:latin typeface="Times New Roman" panose="02020603050405020304" pitchFamily="18" charset="0"/>
                <a:ea typeface="Times New Roman" panose="02020603050405020304" pitchFamily="18" charset="0"/>
              </a:rPr>
              <a:t>Emotion and Culture in Psychotherapy</a:t>
            </a:r>
            <a:r>
              <a:rPr lang="en-GB" sz="2800" dirty="0">
                <a:latin typeface="Times New Roman" panose="02020603050405020304" pitchFamily="18" charset="0"/>
                <a:ea typeface="Times New Roman" panose="02020603050405020304" pitchFamily="18" charset="0"/>
              </a:rPr>
              <a:t> (APA Video); Highlights from new EFT &amp; JEDI workshop</a:t>
            </a:r>
            <a:endParaRPr lang="en-GB" sz="2800" dirty="0">
              <a:effectLst/>
              <a:latin typeface="Times New Roman" panose="02020603050405020304" pitchFamily="18" charset="0"/>
              <a:ea typeface="Times New Roman" panose="02020603050405020304" pitchFamily="18" charset="0"/>
            </a:endParaRPr>
          </a:p>
          <a:p>
            <a:r>
              <a:rPr lang="en-GB" sz="2800" dirty="0">
                <a:latin typeface="Times New Roman" panose="02020603050405020304" pitchFamily="18" charset="0"/>
                <a:ea typeface="Times New Roman" panose="02020603050405020304" pitchFamily="18" charset="0"/>
              </a:rPr>
              <a:t>Sunday, 16 Nov 2025: Joanne </a:t>
            </a:r>
            <a:r>
              <a:rPr lang="en-GB" sz="2800" dirty="0" err="1">
                <a:latin typeface="Times New Roman" panose="02020603050405020304" pitchFamily="18" charset="0"/>
                <a:ea typeface="Times New Roman" panose="02020603050405020304" pitchFamily="18" charset="0"/>
              </a:rPr>
              <a:t>Dolhanty</a:t>
            </a:r>
            <a:r>
              <a:rPr lang="en-GB" sz="2800" dirty="0">
                <a:latin typeface="Times New Roman" panose="02020603050405020304" pitchFamily="18" charset="0"/>
                <a:ea typeface="Times New Roman" panose="02020603050405020304" pitchFamily="18" charset="0"/>
              </a:rPr>
              <a:t>: Emotion Focused Skills Training Using Empty-Chair Work APA </a:t>
            </a:r>
            <a:r>
              <a:rPr lang="en-GB" sz="2800" dirty="0" err="1">
                <a:latin typeface="Times New Roman" panose="02020603050405020304" pitchFamily="18" charset="0"/>
                <a:ea typeface="Times New Roman" panose="02020603050405020304" pitchFamily="18" charset="0"/>
              </a:rPr>
              <a:t>PsycTherapy</a:t>
            </a:r>
            <a:r>
              <a:rPr lang="en-GB" sz="2800" dirty="0">
                <a:latin typeface="Times New Roman" panose="02020603050405020304" pitchFamily="18" charset="0"/>
                <a:ea typeface="Times New Roman" panose="02020603050405020304" pitchFamily="18" charset="0"/>
              </a:rPr>
              <a:t>)</a:t>
            </a:r>
          </a:p>
          <a:p>
            <a:r>
              <a:rPr lang="en-GB" sz="2800" dirty="0">
                <a:latin typeface="Times New Roman" panose="02020603050405020304" pitchFamily="18" charset="0"/>
                <a:ea typeface="Times New Roman" panose="02020603050405020304" pitchFamily="18" charset="0"/>
              </a:rPr>
              <a:t>Thursday, 11 Jan 2026 (tent.): Les Greenberg, </a:t>
            </a:r>
            <a:r>
              <a:rPr lang="en-GB" sz="2800" i="1" dirty="0">
                <a:latin typeface="Times New Roman" panose="02020603050405020304" pitchFamily="18" charset="0"/>
                <a:ea typeface="Times New Roman" panose="02020603050405020304" pitchFamily="18" charset="0"/>
              </a:rPr>
              <a:t>EFT Over Time, Session 6</a:t>
            </a:r>
            <a:r>
              <a:rPr lang="en-GB" sz="2800" dirty="0">
                <a:latin typeface="Times New Roman" panose="02020603050405020304" pitchFamily="18" charset="0"/>
                <a:ea typeface="Times New Roman" panose="02020603050405020304" pitchFamily="18" charset="0"/>
              </a:rPr>
              <a:t> (with therapist commentary) </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72681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B1312-DEAD-254C-887C-588E30BE7260}"/>
              </a:ext>
            </a:extLst>
          </p:cNvPr>
          <p:cNvSpPr>
            <a:spLocks noGrp="1"/>
          </p:cNvSpPr>
          <p:nvPr>
            <p:ph type="title"/>
          </p:nvPr>
        </p:nvSpPr>
        <p:spPr>
          <a:xfrm>
            <a:off x="1154954" y="973668"/>
            <a:ext cx="9495117" cy="706964"/>
          </a:xfrm>
        </p:spPr>
        <p:txBody>
          <a:bodyPr/>
          <a:lstStyle/>
          <a:p>
            <a:r>
              <a:rPr lang="en-US" b="1" dirty="0"/>
              <a:t>Robert Report: Recent EFT Publications/ Presentations/Work in Progress</a:t>
            </a:r>
          </a:p>
        </p:txBody>
      </p:sp>
      <p:sp>
        <p:nvSpPr>
          <p:cNvPr id="3" name="Content Placeholder 2">
            <a:extLst>
              <a:ext uri="{FF2B5EF4-FFF2-40B4-BE49-F238E27FC236}">
                <a16:creationId xmlns:a16="http://schemas.microsoft.com/office/drawing/2014/main" id="{63D97DA1-336F-A44D-8D27-C05A323BD420}"/>
              </a:ext>
            </a:extLst>
          </p:cNvPr>
          <p:cNvSpPr>
            <a:spLocks noGrp="1"/>
          </p:cNvSpPr>
          <p:nvPr>
            <p:ph idx="1"/>
          </p:nvPr>
        </p:nvSpPr>
        <p:spPr>
          <a:xfrm>
            <a:off x="1154953" y="2049081"/>
            <a:ext cx="10002903" cy="4550735"/>
          </a:xfrm>
        </p:spPr>
        <p:txBody>
          <a:bodyPr>
            <a:noAutofit/>
          </a:bodyPr>
          <a:lstStyle/>
          <a:p>
            <a:r>
              <a:rPr lang="en-US" sz="2400" dirty="0"/>
              <a:t>In press</a:t>
            </a:r>
            <a:r>
              <a:rPr lang="en-US" sz="2400" i="1" dirty="0"/>
              <a:t>: </a:t>
            </a:r>
          </a:p>
          <a:p>
            <a:pPr lvl="1"/>
            <a:r>
              <a:rPr lang="en-US" sz="2000" dirty="0"/>
              <a:t>2</a:t>
            </a:r>
            <a:r>
              <a:rPr lang="en-US" sz="2000" baseline="30000" dirty="0"/>
              <a:t>nd</a:t>
            </a:r>
            <a:r>
              <a:rPr lang="en-US" sz="2000" dirty="0"/>
              <a:t> edition of </a:t>
            </a:r>
            <a:r>
              <a:rPr lang="en-US" sz="2000" i="1" dirty="0"/>
              <a:t>Learning Emotion-Focused Therapy</a:t>
            </a:r>
            <a:r>
              <a:rPr lang="en-US" sz="2000" dirty="0"/>
              <a:t>: reviewing page proofs; due out in August</a:t>
            </a:r>
          </a:p>
          <a:p>
            <a:pPr lvl="2"/>
            <a:r>
              <a:rPr lang="en-US" sz="1800" dirty="0"/>
              <a:t>About 600 pp</a:t>
            </a:r>
          </a:p>
          <a:p>
            <a:pPr lvl="2"/>
            <a:r>
              <a:rPr lang="en-US" sz="1800" dirty="0">
                <a:hlinkClick r:id="rId2"/>
              </a:rPr>
              <a:t>https://www.apa.org/pubs/books/learning-emotion-focused-therapy-second-edition?tab=2</a:t>
            </a:r>
            <a:endParaRPr lang="en-US" sz="1800" dirty="0"/>
          </a:p>
          <a:p>
            <a:r>
              <a:rPr lang="en-US" sz="2200" dirty="0"/>
              <a:t>In preparation:</a:t>
            </a:r>
          </a:p>
          <a:p>
            <a:pPr lvl="1"/>
            <a:r>
              <a:rPr lang="en-US" sz="2000" dirty="0"/>
              <a:t>2</a:t>
            </a:r>
            <a:r>
              <a:rPr lang="en-US" sz="2000" baseline="30000" dirty="0"/>
              <a:t>nd</a:t>
            </a:r>
            <a:r>
              <a:rPr lang="en-US" sz="2000" dirty="0"/>
              <a:t> edition of </a:t>
            </a:r>
            <a:r>
              <a:rPr lang="en-US" sz="2000" i="1" dirty="0"/>
              <a:t>Emotion-focused Counseling in Action</a:t>
            </a:r>
          </a:p>
          <a:p>
            <a:pPr lvl="1"/>
            <a:r>
              <a:rPr lang="en-US" sz="2000" i="1" dirty="0"/>
              <a:t>Articles on: PCEPS-EFT-9; EFT &amp; JEDI; Empathic conjectures; Empathic formulations</a:t>
            </a:r>
            <a:endParaRPr lang="en-US" sz="2000" dirty="0"/>
          </a:p>
          <a:p>
            <a:pPr lvl="1"/>
            <a:endParaRPr lang="en-US" sz="2000" dirty="0"/>
          </a:p>
        </p:txBody>
      </p:sp>
    </p:spTree>
    <p:extLst>
      <p:ext uri="{BB962C8B-B14F-4D97-AF65-F5344CB8AC3E}">
        <p14:creationId xmlns:p14="http://schemas.microsoft.com/office/powerpoint/2010/main" val="2951986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26304-E718-5649-A5E8-EA1CD6215119}"/>
              </a:ext>
            </a:extLst>
          </p:cNvPr>
          <p:cNvSpPr>
            <a:spLocks noGrp="1"/>
          </p:cNvSpPr>
          <p:nvPr>
            <p:ph type="title"/>
          </p:nvPr>
        </p:nvSpPr>
        <p:spPr>
          <a:xfrm>
            <a:off x="1301675" y="919879"/>
            <a:ext cx="9369911" cy="706964"/>
          </a:xfrm>
        </p:spPr>
        <p:txBody>
          <a:bodyPr/>
          <a:lstStyle/>
          <a:p>
            <a:r>
              <a:rPr lang="en-US" sz="3200" b="1" dirty="0"/>
              <a:t>Presentation: Highlights from: A New Look at EFT Supervision: Review of the ISEFT Supervisor Training Webinar </a:t>
            </a:r>
          </a:p>
        </p:txBody>
      </p:sp>
      <p:sp>
        <p:nvSpPr>
          <p:cNvPr id="3" name="Content Placeholder 2">
            <a:extLst>
              <a:ext uri="{FF2B5EF4-FFF2-40B4-BE49-F238E27FC236}">
                <a16:creationId xmlns:a16="http://schemas.microsoft.com/office/drawing/2014/main" id="{82AE9BB9-FCDF-B345-B331-14A2F31F82B7}"/>
              </a:ext>
            </a:extLst>
          </p:cNvPr>
          <p:cNvSpPr>
            <a:spLocks noGrp="1"/>
          </p:cNvSpPr>
          <p:nvPr>
            <p:ph idx="1"/>
          </p:nvPr>
        </p:nvSpPr>
        <p:spPr>
          <a:xfrm>
            <a:off x="963396" y="2264486"/>
            <a:ext cx="10086787" cy="4593514"/>
          </a:xfrm>
        </p:spPr>
        <p:txBody>
          <a:bodyPr>
            <a:normAutofit/>
          </a:bodyPr>
          <a:lstStyle/>
          <a:p>
            <a:r>
              <a:rPr lang="en-GB" sz="2400" dirty="0">
                <a:effectLst/>
                <a:latin typeface="Times New Roman" panose="02020603050405020304" pitchFamily="18" charset="0"/>
                <a:ea typeface="Times New Roman" panose="02020603050405020304" pitchFamily="18" charset="0"/>
              </a:rPr>
              <a:t>Recent ISEFT Research &amp; Education Committee Webinar: Robert Elliott, Lars </a:t>
            </a:r>
            <a:r>
              <a:rPr lang="en-GB" sz="2400" dirty="0" err="1">
                <a:effectLst/>
                <a:latin typeface="Times New Roman" panose="02020603050405020304" pitchFamily="18" charset="0"/>
                <a:ea typeface="Times New Roman" panose="02020603050405020304" pitchFamily="18" charset="0"/>
              </a:rPr>
              <a:t>Auszra</a:t>
            </a:r>
            <a:r>
              <a:rPr lang="en-GB" sz="2400" dirty="0">
                <a:effectLst/>
                <a:latin typeface="Times New Roman" panose="02020603050405020304" pitchFamily="18" charset="0"/>
                <a:ea typeface="Times New Roman" panose="02020603050405020304" pitchFamily="18" charset="0"/>
              </a:rPr>
              <a:t> &amp; Imke Hermann, 30 April 2025 (recording </a:t>
            </a:r>
            <a:r>
              <a:rPr lang="en-GB" sz="2400" dirty="0">
                <a:latin typeface="Times New Roman" panose="02020603050405020304" pitchFamily="18" charset="0"/>
                <a:ea typeface="Times New Roman" panose="02020603050405020304" pitchFamily="18" charset="0"/>
              </a:rPr>
              <a:t>now </a:t>
            </a:r>
            <a:r>
              <a:rPr lang="en-GB" sz="2400" dirty="0">
                <a:effectLst/>
                <a:latin typeface="Times New Roman" panose="02020603050405020304" pitchFamily="18" charset="0"/>
                <a:ea typeface="Times New Roman" panose="02020603050405020304" pitchFamily="18" charset="0"/>
              </a:rPr>
              <a:t>available in members only section of </a:t>
            </a:r>
            <a:r>
              <a:rPr lang="en-GB" sz="2400" dirty="0" err="1">
                <a:effectLst/>
                <a:latin typeface="Times New Roman" panose="02020603050405020304" pitchFamily="18" charset="0"/>
                <a:ea typeface="Times New Roman" panose="02020603050405020304" pitchFamily="18" charset="0"/>
              </a:rPr>
              <a:t>ISEFT.org</a:t>
            </a:r>
            <a:r>
              <a:rPr lang="en-GB" sz="2400" dirty="0">
                <a:effectLst/>
                <a:latin typeface="Times New Roman" panose="02020603050405020304" pitchFamily="18" charset="0"/>
                <a:ea typeface="Times New Roman" panose="02020603050405020304" pitchFamily="18" charset="0"/>
              </a:rPr>
              <a:t>)</a:t>
            </a:r>
            <a:endParaRPr lang="en-GB" sz="2400" dirty="0">
              <a:latin typeface="Times New Roman" panose="02020603050405020304" pitchFamily="18" charset="0"/>
              <a:ea typeface="Times New Roman" panose="02020603050405020304" pitchFamily="18" charset="0"/>
            </a:endParaRPr>
          </a:p>
          <a:p>
            <a:endParaRPr lang="en-GB" sz="2400" dirty="0">
              <a:latin typeface="Times New Roman" panose="02020603050405020304" pitchFamily="18" charset="0"/>
              <a:ea typeface="Times New Roman" panose="02020603050405020304" pitchFamily="18" charset="0"/>
            </a:endParaRPr>
          </a:p>
          <a:p>
            <a:r>
              <a:rPr lang="en-GB" sz="2400" dirty="0">
                <a:latin typeface="Times New Roman" panose="02020603050405020304" pitchFamily="18" charset="0"/>
                <a:ea typeface="Times New Roman" panose="02020603050405020304" pitchFamily="18" charset="0"/>
              </a:rPr>
              <a:t>Emergence of a more descriptive, process-oriented approach to EFT supervision (vs. more prescriptive, educational, top-down model)</a:t>
            </a:r>
          </a:p>
          <a:p>
            <a:pPr marL="0" indent="0">
              <a:buNone/>
            </a:pPr>
            <a:endParaRPr lang="en-GB" sz="2400" dirty="0">
              <a:latin typeface="Times New Roman" panose="02020603050405020304" pitchFamily="18" charset="0"/>
              <a:ea typeface="Times New Roman" panose="02020603050405020304" pitchFamily="18" charset="0"/>
            </a:endParaRPr>
          </a:p>
          <a:p>
            <a:endParaRPr lang="en-GB" sz="2400" dirty="0">
              <a:effectLst/>
              <a:latin typeface="Times New Roman" panose="02020603050405020304" pitchFamily="18" charset="0"/>
              <a:ea typeface="Times New Roman" panose="02020603050405020304" pitchFamily="18" charset="0"/>
            </a:endParaRPr>
          </a:p>
          <a:p>
            <a:pPr marL="0" indent="0">
              <a:buNone/>
            </a:pPr>
            <a:endParaRPr lang="en-GB"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61403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389B-84C6-8D4C-8F1B-5D7B917A8897}"/>
              </a:ext>
            </a:extLst>
          </p:cNvPr>
          <p:cNvSpPr>
            <a:spLocks noGrp="1"/>
          </p:cNvSpPr>
          <p:nvPr>
            <p:ph type="title"/>
          </p:nvPr>
        </p:nvSpPr>
        <p:spPr/>
        <p:txBody>
          <a:bodyPr/>
          <a:lstStyle/>
          <a:p>
            <a:r>
              <a:rPr lang="en-US" sz="4000" b="1" dirty="0"/>
              <a:t>Welcome</a:t>
            </a:r>
            <a:endParaRPr lang="en-US" b="1" dirty="0"/>
          </a:p>
        </p:txBody>
      </p:sp>
      <p:sp>
        <p:nvSpPr>
          <p:cNvPr id="3" name="Content Placeholder 2">
            <a:extLst>
              <a:ext uri="{FF2B5EF4-FFF2-40B4-BE49-F238E27FC236}">
                <a16:creationId xmlns:a16="http://schemas.microsoft.com/office/drawing/2014/main" id="{4B8BB9B9-0BC9-FB4C-97D5-288A49E10BF8}"/>
              </a:ext>
            </a:extLst>
          </p:cNvPr>
          <p:cNvSpPr>
            <a:spLocks noGrp="1"/>
          </p:cNvSpPr>
          <p:nvPr>
            <p:ph idx="1"/>
          </p:nvPr>
        </p:nvSpPr>
        <p:spPr>
          <a:xfrm>
            <a:off x="540913" y="2494625"/>
            <a:ext cx="10591375" cy="4363375"/>
          </a:xfrm>
        </p:spPr>
        <p:txBody>
          <a:bodyPr>
            <a:normAutofit fontScale="85000" lnSpcReduction="10000"/>
          </a:bodyPr>
          <a:lstStyle/>
          <a:p>
            <a:r>
              <a:rPr lang="en-US" sz="2400" dirty="0"/>
              <a:t>Welcome to today’s Scottish EFT Network meeting</a:t>
            </a:r>
          </a:p>
          <a:p>
            <a:r>
              <a:rPr lang="en-US" sz="2400" dirty="0"/>
              <a:t>Scottish EFT Network Meetings are sponsored by the Scottish Institute for Emotion-Focused Therapy (SI-EFT)</a:t>
            </a:r>
          </a:p>
          <a:p>
            <a:r>
              <a:rPr lang="en-US" sz="2400" dirty="0"/>
              <a:t>The SI-EFT Board welcomes you: </a:t>
            </a:r>
            <a:r>
              <a:rPr lang="en-GB" sz="2400" dirty="0"/>
              <a:t>Joan Shearer, Ligia </a:t>
            </a:r>
            <a:r>
              <a:rPr lang="en-GB" sz="2400" dirty="0" err="1"/>
              <a:t>Manastireanu</a:t>
            </a:r>
            <a:r>
              <a:rPr lang="en-GB" sz="2400" dirty="0"/>
              <a:t>, Robert Elliott, Lorna Carrick, Richard Miller </a:t>
            </a:r>
          </a:p>
          <a:p>
            <a:r>
              <a:rPr lang="en-GB" sz="2400" dirty="0"/>
              <a:t>Network meetings are currently held six times per year: Jan, March, May, July, Sept, Nov</a:t>
            </a:r>
          </a:p>
          <a:p>
            <a:r>
              <a:rPr lang="en-GB" sz="2400" dirty="0">
                <a:highlight>
                  <a:srgbClr val="FFFF00"/>
                </a:highlight>
              </a:rPr>
              <a:t>We currently alternate between Sunday and Thursday evenings 5 – 9pm UK time (enables SI-EFT board to share hosting duties, allows wide range of people to attend).  Next time, in May, we will meet on a Thursday evening (UK time)</a:t>
            </a:r>
          </a:p>
          <a:p>
            <a:r>
              <a:rPr lang="en-GB" sz="2400" dirty="0"/>
              <a:t>Network meetings are free, but donations are welcome to defray SI-EFT expenses</a:t>
            </a:r>
          </a:p>
          <a:p>
            <a:pPr lvl="1"/>
            <a:r>
              <a:rPr lang="en-GB" sz="2200" dirty="0"/>
              <a:t>Suggested donation £5 – 10; go to  </a:t>
            </a:r>
            <a:r>
              <a:rPr lang="en-GB" sz="2000" dirty="0">
                <a:hlinkClick r:id="rId2"/>
              </a:rPr>
              <a:t>http://www.eft-scotland.org/</a:t>
            </a:r>
            <a:r>
              <a:rPr lang="en-GB" sz="2000" dirty="0"/>
              <a:t> </a:t>
            </a:r>
            <a:endParaRPr lang="en-GB" dirty="0"/>
          </a:p>
        </p:txBody>
      </p:sp>
    </p:spTree>
    <p:extLst>
      <p:ext uri="{BB962C8B-B14F-4D97-AF65-F5344CB8AC3E}">
        <p14:creationId xmlns:p14="http://schemas.microsoft.com/office/powerpoint/2010/main" val="647411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74864-0760-A928-8D5C-B26EA32F2F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C20993-0CAF-60A6-1DA9-ACA727D2AF3B}"/>
              </a:ext>
            </a:extLst>
          </p:cNvPr>
          <p:cNvSpPr>
            <a:spLocks noGrp="1"/>
          </p:cNvSpPr>
          <p:nvPr>
            <p:ph type="title"/>
          </p:nvPr>
        </p:nvSpPr>
        <p:spPr>
          <a:xfrm>
            <a:off x="1301675" y="919879"/>
            <a:ext cx="9369911" cy="1014938"/>
          </a:xfrm>
        </p:spPr>
        <p:txBody>
          <a:bodyPr/>
          <a:lstStyle/>
          <a:p>
            <a:r>
              <a:rPr lang="en-US" sz="3200" b="1" dirty="0"/>
              <a:t>Presentation: A New Look at EFT Supervision:</a:t>
            </a:r>
            <a:br>
              <a:rPr lang="en-US" sz="3200" b="1" dirty="0"/>
            </a:br>
            <a:r>
              <a:rPr lang="en-GB" sz="3200" b="1" dirty="0">
                <a:latin typeface="Times New Roman" panose="02020603050405020304" pitchFamily="18" charset="0"/>
                <a:ea typeface="Times New Roman" panose="02020603050405020304" pitchFamily="18" charset="0"/>
              </a:rPr>
              <a:t>Re-ordering of the 8 core supervisor competences (Robert) </a:t>
            </a:r>
            <a:br>
              <a:rPr lang="en-GB" sz="3200" b="1" dirty="0">
                <a:latin typeface="Times New Roman" panose="02020603050405020304" pitchFamily="18" charset="0"/>
                <a:ea typeface="Times New Roman" panose="02020603050405020304" pitchFamily="18" charset="0"/>
              </a:rPr>
            </a:br>
            <a:endParaRPr lang="en-US" sz="3200" b="1" dirty="0"/>
          </a:p>
        </p:txBody>
      </p:sp>
      <p:sp>
        <p:nvSpPr>
          <p:cNvPr id="3" name="Content Placeholder 2">
            <a:extLst>
              <a:ext uri="{FF2B5EF4-FFF2-40B4-BE49-F238E27FC236}">
                <a16:creationId xmlns:a16="http://schemas.microsoft.com/office/drawing/2014/main" id="{C08C4651-EBA7-5B4F-9546-F79B6A9BA4B3}"/>
              </a:ext>
            </a:extLst>
          </p:cNvPr>
          <p:cNvSpPr>
            <a:spLocks noGrp="1"/>
          </p:cNvSpPr>
          <p:nvPr>
            <p:ph idx="1"/>
          </p:nvPr>
        </p:nvSpPr>
        <p:spPr>
          <a:xfrm>
            <a:off x="963396" y="2264486"/>
            <a:ext cx="10086787" cy="4593514"/>
          </a:xfrm>
        </p:spPr>
        <p:txBody>
          <a:bodyPr>
            <a:normAutofit fontScale="62500" lnSpcReduction="20000"/>
          </a:bodyPr>
          <a:lstStyle/>
          <a:p>
            <a:pPr>
              <a:lnSpc>
                <a:spcPct val="100000"/>
              </a:lnSpc>
            </a:pPr>
            <a:r>
              <a:rPr lang="en-US" sz="3200" dirty="0"/>
              <a:t>1. </a:t>
            </a:r>
            <a:r>
              <a:rPr lang="en-US" sz="3200" b="1" dirty="0"/>
              <a:t>Affirm and collaborate: </a:t>
            </a:r>
            <a:r>
              <a:rPr lang="en-US" sz="3200" dirty="0"/>
              <a:t>Offer a genuine, affirming empathic presence. </a:t>
            </a:r>
          </a:p>
          <a:p>
            <a:pPr>
              <a:lnSpc>
                <a:spcPct val="100000"/>
              </a:lnSpc>
            </a:pPr>
            <a:r>
              <a:rPr lang="en-US" sz="3200" dirty="0"/>
              <a:t>2. </a:t>
            </a:r>
            <a:r>
              <a:rPr lang="en-US" sz="3200" b="1" dirty="0"/>
              <a:t>Say What You See</a:t>
            </a:r>
            <a:r>
              <a:rPr lang="en-US" sz="3200" dirty="0"/>
              <a:t>: Conceptualize what is happening in EFT terms (=Fundamental competency; EFT process formulations) </a:t>
            </a:r>
          </a:p>
          <a:p>
            <a:r>
              <a:rPr lang="en-US" sz="3200" dirty="0"/>
              <a:t>3. </a:t>
            </a:r>
            <a:r>
              <a:rPr lang="en-US" sz="3200" b="1" dirty="0"/>
              <a:t>Look at what client does next</a:t>
            </a:r>
            <a:r>
              <a:rPr lang="en-US" sz="3200" dirty="0"/>
              <a:t>.  Direct supervisee’s attention to their client’s immediate reaction to their responses and how their process develops. </a:t>
            </a:r>
          </a:p>
          <a:p>
            <a:pPr>
              <a:lnSpc>
                <a:spcPct val="100000"/>
              </a:lnSpc>
            </a:pPr>
            <a:r>
              <a:rPr lang="en-US" sz="3200" dirty="0"/>
              <a:t>4. </a:t>
            </a:r>
            <a:r>
              <a:rPr lang="en-US" sz="3200" b="1" dirty="0"/>
              <a:t>Tune in and speak out</a:t>
            </a:r>
            <a:r>
              <a:rPr lang="en-US" sz="3200" dirty="0"/>
              <a:t>: Model deep attunement with client.</a:t>
            </a:r>
          </a:p>
          <a:p>
            <a:r>
              <a:rPr lang="en-US" sz="3200" dirty="0"/>
              <a:t>5. </a:t>
            </a:r>
            <a:r>
              <a:rPr lang="en-US" sz="3200" b="1" dirty="0"/>
              <a:t>Facilitate Case Formulation Work</a:t>
            </a:r>
            <a:r>
              <a:rPr lang="en-US" sz="3200" dirty="0"/>
              <a:t>. Help supervisee build a tentative formulation/narrative of client’s </a:t>
            </a:r>
            <a:r>
              <a:rPr lang="en-US" sz="3200" u="sng" dirty="0"/>
              <a:t>process</a:t>
            </a:r>
            <a:r>
              <a:rPr lang="en-US" sz="3200" dirty="0"/>
              <a:t>, creating a “red thread” that points the way forward. </a:t>
            </a:r>
          </a:p>
          <a:p>
            <a:pPr>
              <a:lnSpc>
                <a:spcPct val="100000"/>
              </a:lnSpc>
            </a:pPr>
            <a:r>
              <a:rPr lang="en-US" sz="3200" dirty="0"/>
              <a:t>6. </a:t>
            </a:r>
            <a:r>
              <a:rPr lang="en-US" sz="3200" b="1" dirty="0"/>
              <a:t>Tune into supervisee experience</a:t>
            </a:r>
            <a:r>
              <a:rPr lang="en-US" sz="3200" dirty="0"/>
              <a:t>:  Explore the frame of reference/ formulation/ immediate experience/blocks of supervisee. </a:t>
            </a:r>
          </a:p>
          <a:p>
            <a:r>
              <a:rPr lang="en-US" sz="3200" dirty="0"/>
              <a:t>7. </a:t>
            </a:r>
            <a:r>
              <a:rPr lang="en-US" sz="3200" b="1" dirty="0"/>
              <a:t>Say what you would do</a:t>
            </a:r>
            <a:r>
              <a:rPr lang="en-US" sz="3200" dirty="0"/>
              <a:t>: Including what could be done/how it could be done more productively; suggestions for therapy activities.</a:t>
            </a:r>
          </a:p>
          <a:p>
            <a:pPr>
              <a:lnSpc>
                <a:spcPct val="100000"/>
              </a:lnSpc>
            </a:pPr>
            <a:r>
              <a:rPr lang="en-US" sz="3200" dirty="0"/>
              <a:t>8. </a:t>
            </a:r>
            <a:r>
              <a:rPr lang="en-US" sz="3200" b="1" dirty="0"/>
              <a:t>Tell how it works</a:t>
            </a:r>
            <a:r>
              <a:rPr lang="en-US" sz="3200" dirty="0"/>
              <a:t>: Explaining/experiential teaching for supervisees. </a:t>
            </a:r>
          </a:p>
          <a:p>
            <a:endParaRPr lang="en-GB" sz="2400" dirty="0">
              <a:latin typeface="Times New Roman" panose="02020603050405020304" pitchFamily="18" charset="0"/>
              <a:ea typeface="Times New Roman" panose="02020603050405020304" pitchFamily="18" charset="0"/>
            </a:endParaRPr>
          </a:p>
          <a:p>
            <a:endParaRPr lang="en-GB" sz="2400" dirty="0">
              <a:effectLst/>
              <a:latin typeface="Times New Roman" panose="02020603050405020304" pitchFamily="18" charset="0"/>
              <a:ea typeface="Times New Roman" panose="02020603050405020304" pitchFamily="18" charset="0"/>
            </a:endParaRPr>
          </a:p>
          <a:p>
            <a:pPr marL="0" indent="0">
              <a:buNone/>
            </a:pPr>
            <a:endParaRPr lang="en-GB"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61363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5B5B7-877E-F249-9231-5D2C5BB358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F54321-E398-8DB8-7161-CC4A62086C06}"/>
              </a:ext>
            </a:extLst>
          </p:cNvPr>
          <p:cNvSpPr>
            <a:spLocks noGrp="1"/>
          </p:cNvSpPr>
          <p:nvPr>
            <p:ph type="title"/>
          </p:nvPr>
        </p:nvSpPr>
        <p:spPr>
          <a:xfrm>
            <a:off x="1301675" y="919879"/>
            <a:ext cx="9369911" cy="706964"/>
          </a:xfrm>
        </p:spPr>
        <p:txBody>
          <a:bodyPr/>
          <a:lstStyle/>
          <a:p>
            <a:r>
              <a:rPr lang="en-US" sz="2800" b="1" dirty="0"/>
              <a:t>Presentation: A New Look at EFT Supervision:</a:t>
            </a:r>
            <a:br>
              <a:rPr lang="en-US" sz="2800" b="1" dirty="0"/>
            </a:br>
            <a:r>
              <a:rPr lang="en-US" sz="2800" b="1" dirty="0"/>
              <a:t>Key Learnings from the new EFT Supervisor Training courses (Imke Herrmann)</a:t>
            </a:r>
          </a:p>
        </p:txBody>
      </p:sp>
      <p:sp>
        <p:nvSpPr>
          <p:cNvPr id="3" name="Content Placeholder 2">
            <a:extLst>
              <a:ext uri="{FF2B5EF4-FFF2-40B4-BE49-F238E27FC236}">
                <a16:creationId xmlns:a16="http://schemas.microsoft.com/office/drawing/2014/main" id="{58D7C968-180D-BB82-94D4-340DF2A50267}"/>
              </a:ext>
            </a:extLst>
          </p:cNvPr>
          <p:cNvSpPr>
            <a:spLocks noGrp="1"/>
          </p:cNvSpPr>
          <p:nvPr>
            <p:ph idx="1"/>
          </p:nvPr>
        </p:nvSpPr>
        <p:spPr>
          <a:xfrm>
            <a:off x="963396" y="2264486"/>
            <a:ext cx="10086787" cy="4593514"/>
          </a:xfrm>
        </p:spPr>
        <p:txBody>
          <a:bodyPr>
            <a:normAutofit fontScale="77500" lnSpcReduction="20000"/>
          </a:bodyPr>
          <a:lstStyle/>
          <a:p>
            <a:r>
              <a:rPr lang="en-US" sz="3200" dirty="0"/>
              <a:t>1. Foster a process orientation: focus on therapist perceptual skills and in-session process</a:t>
            </a:r>
          </a:p>
          <a:p>
            <a:r>
              <a:rPr lang="en-US" sz="3200" dirty="0"/>
              <a:t>2. Following the supervisee is challenging for supervisors: Supervisors often jump into guiding or teaching too quickly</a:t>
            </a:r>
          </a:p>
          <a:p>
            <a:r>
              <a:rPr lang="en-US" sz="3200" dirty="0"/>
              <a:t>3. Address supervisor internal blocks: e.g., empathy or avoiding offering process guiding</a:t>
            </a:r>
          </a:p>
          <a:p>
            <a:r>
              <a:rPr lang="en-US" sz="3200" dirty="0"/>
              <a:t>4. Misconception that case formulation is a one-way therapist performance vs. collaborative, piece-by-piece approach</a:t>
            </a:r>
          </a:p>
          <a:p>
            <a:r>
              <a:rPr lang="en-US" sz="3200" dirty="0"/>
              <a:t>5. PCEPS-EFT-9 as a supervision tool: Can provide focus for supervision; helps supervisees reflect on own learning; provides consistency and clarity in certification process</a:t>
            </a:r>
          </a:p>
          <a:p>
            <a:endParaRPr lang="en-GB" sz="2400" dirty="0">
              <a:latin typeface="Times New Roman" panose="02020603050405020304" pitchFamily="18" charset="0"/>
              <a:ea typeface="Times New Roman" panose="02020603050405020304" pitchFamily="18" charset="0"/>
            </a:endParaRPr>
          </a:p>
          <a:p>
            <a:endParaRPr lang="en-GB" sz="2400" dirty="0">
              <a:effectLst/>
              <a:latin typeface="Times New Roman" panose="02020603050405020304" pitchFamily="18" charset="0"/>
              <a:ea typeface="Times New Roman" panose="02020603050405020304" pitchFamily="18" charset="0"/>
            </a:endParaRPr>
          </a:p>
          <a:p>
            <a:pPr marL="0" indent="0">
              <a:buNone/>
            </a:pPr>
            <a:endParaRPr lang="en-GB"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73567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4B2CC-64E1-6B13-098B-B7AF6D8706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59FB5F-906A-2B61-BE40-BDC8F196E622}"/>
              </a:ext>
            </a:extLst>
          </p:cNvPr>
          <p:cNvSpPr>
            <a:spLocks noGrp="1"/>
          </p:cNvSpPr>
          <p:nvPr>
            <p:ph type="title"/>
          </p:nvPr>
        </p:nvSpPr>
        <p:spPr>
          <a:xfrm>
            <a:off x="1301675" y="919879"/>
            <a:ext cx="9369911" cy="706964"/>
          </a:xfrm>
        </p:spPr>
        <p:txBody>
          <a:bodyPr/>
          <a:lstStyle/>
          <a:p>
            <a:r>
              <a:rPr lang="en-US" sz="2800" b="1" dirty="0"/>
              <a:t>Presentation: A New Look at EFT Supervision:</a:t>
            </a:r>
            <a:br>
              <a:rPr lang="en-US" sz="2800" b="1" dirty="0"/>
            </a:br>
            <a:r>
              <a:rPr lang="en-US" sz="2800" b="1" dirty="0"/>
              <a:t>Meta-Supervision in EFT (Lars </a:t>
            </a:r>
            <a:r>
              <a:rPr lang="en-US" sz="2800" b="1" dirty="0" err="1"/>
              <a:t>Auszra</a:t>
            </a:r>
            <a:r>
              <a:rPr lang="en-US" sz="2800" b="1" dirty="0"/>
              <a:t>)</a:t>
            </a:r>
          </a:p>
        </p:txBody>
      </p:sp>
      <p:sp>
        <p:nvSpPr>
          <p:cNvPr id="3" name="Content Placeholder 2">
            <a:extLst>
              <a:ext uri="{FF2B5EF4-FFF2-40B4-BE49-F238E27FC236}">
                <a16:creationId xmlns:a16="http://schemas.microsoft.com/office/drawing/2014/main" id="{CE8CB571-D86A-A64A-2F0A-6632A507B047}"/>
              </a:ext>
            </a:extLst>
          </p:cNvPr>
          <p:cNvSpPr>
            <a:spLocks noGrp="1"/>
          </p:cNvSpPr>
          <p:nvPr>
            <p:ph idx="1"/>
          </p:nvPr>
        </p:nvSpPr>
        <p:spPr>
          <a:xfrm>
            <a:off x="963396" y="2264486"/>
            <a:ext cx="10086787" cy="4593514"/>
          </a:xfrm>
        </p:spPr>
        <p:txBody>
          <a:bodyPr>
            <a:normAutofit/>
          </a:bodyPr>
          <a:lstStyle/>
          <a:p>
            <a:r>
              <a:rPr lang="en-GB" sz="2400" dirty="0">
                <a:latin typeface="Times New Roman" panose="02020603050405020304" pitchFamily="18" charset="0"/>
                <a:ea typeface="Times New Roman" panose="02020603050405020304" pitchFamily="18" charset="0"/>
              </a:rPr>
              <a:t>Meta-supervision is a new area of EFT practice, which we are still learning about</a:t>
            </a:r>
          </a:p>
          <a:p>
            <a:r>
              <a:rPr lang="en-GB" sz="2400" dirty="0">
                <a:latin typeface="Times New Roman" panose="02020603050405020304" pitchFamily="18" charset="0"/>
                <a:ea typeface="Times New Roman" panose="02020603050405020304" pitchFamily="18" charset="0"/>
              </a:rPr>
              <a:t>Apply the eight EFT Supervisor activities/competencies</a:t>
            </a:r>
          </a:p>
          <a:p>
            <a:r>
              <a:rPr lang="en-GB" sz="2400" dirty="0">
                <a:latin typeface="Times New Roman" panose="02020603050405020304" pitchFamily="18" charset="0"/>
                <a:ea typeface="Times New Roman" panose="02020603050405020304" pitchFamily="18" charset="0"/>
              </a:rPr>
              <a:t>Use Zoom recordings of supervision sessions</a:t>
            </a:r>
          </a:p>
          <a:p>
            <a:r>
              <a:rPr lang="en-GB" sz="2400" b="1" i="1" dirty="0">
                <a:effectLst/>
                <a:latin typeface="Times New Roman" panose="02020603050405020304" pitchFamily="18" charset="0"/>
                <a:ea typeface="Times New Roman" panose="02020603050405020304" pitchFamily="18" charset="0"/>
              </a:rPr>
              <a:t>Ke</a:t>
            </a:r>
            <a:r>
              <a:rPr lang="en-GB" sz="2400" b="1" i="1" dirty="0">
                <a:latin typeface="Times New Roman" panose="02020603050405020304" pitchFamily="18" charset="0"/>
                <a:ea typeface="Times New Roman" panose="02020603050405020304" pitchFamily="18" charset="0"/>
              </a:rPr>
              <a:t>y Learnings so far:</a:t>
            </a:r>
          </a:p>
          <a:p>
            <a:r>
              <a:rPr lang="en-GB" sz="2400" dirty="0">
                <a:effectLst/>
                <a:latin typeface="Times New Roman" panose="02020603050405020304" pitchFamily="18" charset="0"/>
                <a:ea typeface="Times New Roman" panose="02020603050405020304" pitchFamily="18" charset="0"/>
              </a:rPr>
              <a:t>1. </a:t>
            </a:r>
            <a:r>
              <a:rPr lang="en-GB" sz="2400" b="1" dirty="0">
                <a:effectLst/>
                <a:latin typeface="Times New Roman" panose="02020603050405020304" pitchFamily="18" charset="0"/>
                <a:ea typeface="Times New Roman" panose="02020603050405020304" pitchFamily="18" charset="0"/>
              </a:rPr>
              <a:t>Attend to supervisee’s supervisory profile </a:t>
            </a:r>
            <a:r>
              <a:rPr lang="en-GB" sz="2400" dirty="0">
                <a:effectLst/>
                <a:latin typeface="Times New Roman" panose="02020603050405020304" pitchFamily="18" charset="0"/>
                <a:ea typeface="Times New Roman" panose="02020603050405020304" pitchFamily="18" charset="0"/>
              </a:rPr>
              <a:t>of activities/competencies (e.g., Tell How it Works) =&gt; raise awareness and balance activities</a:t>
            </a:r>
          </a:p>
          <a:p>
            <a:r>
              <a:rPr lang="en-GB" sz="2400" dirty="0">
                <a:effectLst/>
                <a:latin typeface="Times New Roman" panose="02020603050405020304" pitchFamily="18" charset="0"/>
                <a:ea typeface="Times New Roman" panose="02020603050405020304" pitchFamily="18" charset="0"/>
              </a:rPr>
              <a:t>2. </a:t>
            </a:r>
            <a:r>
              <a:rPr lang="en-GB" sz="2400" b="1" dirty="0">
                <a:effectLst/>
                <a:latin typeface="Times New Roman" panose="02020603050405020304" pitchFamily="18" charset="0"/>
                <a:ea typeface="Times New Roman" panose="02020603050405020304" pitchFamily="18" charset="0"/>
              </a:rPr>
              <a:t>Sequence matters</a:t>
            </a:r>
            <a:r>
              <a:rPr lang="en-GB" sz="2400" dirty="0">
                <a:effectLst/>
                <a:latin typeface="Times New Roman" panose="02020603050405020304" pitchFamily="18" charset="0"/>
                <a:ea typeface="Times New Roman" panose="02020603050405020304" pitchFamily="18" charset="0"/>
              </a:rPr>
              <a:t>: Do </a:t>
            </a:r>
            <a:r>
              <a:rPr lang="en-GB" sz="2400" i="1" dirty="0">
                <a:effectLst/>
                <a:latin typeface="Times New Roman" panose="02020603050405020304" pitchFamily="18" charset="0"/>
                <a:ea typeface="Times New Roman" panose="02020603050405020304" pitchFamily="18" charset="0"/>
              </a:rPr>
              <a:t>Say what You See </a:t>
            </a:r>
            <a:r>
              <a:rPr lang="en-GB" sz="2400" dirty="0">
                <a:latin typeface="Times New Roman" panose="02020603050405020304" pitchFamily="18" charset="0"/>
                <a:ea typeface="Times New Roman" panose="02020603050405020304" pitchFamily="18" charset="0"/>
              </a:rPr>
              <a:t>and </a:t>
            </a:r>
            <a:r>
              <a:rPr lang="en-GB" sz="2400" i="1" dirty="0">
                <a:latin typeface="Times New Roman" panose="02020603050405020304" pitchFamily="18" charset="0"/>
                <a:ea typeface="Times New Roman" panose="02020603050405020304" pitchFamily="18" charset="0"/>
              </a:rPr>
              <a:t>Tune in and Speak Out </a:t>
            </a:r>
            <a:r>
              <a:rPr lang="en-GB" sz="2400" dirty="0">
                <a:latin typeface="Times New Roman" panose="02020603050405020304" pitchFamily="18" charset="0"/>
                <a:ea typeface="Times New Roman" panose="02020603050405020304" pitchFamily="18" charset="0"/>
              </a:rPr>
              <a:t>before </a:t>
            </a:r>
            <a:r>
              <a:rPr lang="en-GB" sz="2400" i="1" dirty="0">
                <a:latin typeface="Times New Roman" panose="02020603050405020304" pitchFamily="18" charset="0"/>
                <a:ea typeface="Times New Roman" panose="02020603050405020304" pitchFamily="18" charset="0"/>
              </a:rPr>
              <a:t>Say what You Would Do</a:t>
            </a:r>
            <a:r>
              <a:rPr lang="en-GB" sz="2400" dirty="0">
                <a:latin typeface="Times New Roman" panose="02020603050405020304" pitchFamily="18" charset="0"/>
                <a:ea typeface="Times New Roman" panose="02020603050405020304" pitchFamily="18" charset="0"/>
              </a:rPr>
              <a:t> and </a:t>
            </a:r>
            <a:r>
              <a:rPr lang="en-GB" sz="2400" i="1" dirty="0">
                <a:latin typeface="Times New Roman" panose="02020603050405020304" pitchFamily="18" charset="0"/>
                <a:ea typeface="Times New Roman" panose="02020603050405020304" pitchFamily="18" charset="0"/>
              </a:rPr>
              <a:t>Tell How it Works</a:t>
            </a:r>
            <a:r>
              <a:rPr lang="en-GB" sz="2400" dirty="0">
                <a:latin typeface="Times New Roman" panose="02020603050405020304" pitchFamily="18" charset="0"/>
                <a:ea typeface="Times New Roman" panose="02020603050405020304" pitchFamily="18" charset="0"/>
              </a:rPr>
              <a:t>. =&gt; reduce supervisee defensiveness and reactivity</a:t>
            </a:r>
          </a:p>
        </p:txBody>
      </p:sp>
    </p:spTree>
    <p:extLst>
      <p:ext uri="{BB962C8B-B14F-4D97-AF65-F5344CB8AC3E}">
        <p14:creationId xmlns:p14="http://schemas.microsoft.com/office/powerpoint/2010/main" val="1717958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4B2CC-64E1-6B13-098B-B7AF6D8706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59FB5F-906A-2B61-BE40-BDC8F196E622}"/>
              </a:ext>
            </a:extLst>
          </p:cNvPr>
          <p:cNvSpPr>
            <a:spLocks noGrp="1"/>
          </p:cNvSpPr>
          <p:nvPr>
            <p:ph type="title"/>
          </p:nvPr>
        </p:nvSpPr>
        <p:spPr>
          <a:xfrm>
            <a:off x="1301675" y="919879"/>
            <a:ext cx="9369911" cy="706964"/>
          </a:xfrm>
        </p:spPr>
        <p:txBody>
          <a:bodyPr/>
          <a:lstStyle/>
          <a:p>
            <a:r>
              <a:rPr lang="en-US" sz="2800" b="1" dirty="0"/>
              <a:t>Presentation: A New Look at EFT Supervision:</a:t>
            </a:r>
            <a:br>
              <a:rPr lang="en-US" sz="2800" b="1" dirty="0"/>
            </a:br>
            <a:r>
              <a:rPr lang="en-US" sz="2800" b="1" dirty="0"/>
              <a:t>Meta-Supervision in EFT (Lars </a:t>
            </a:r>
            <a:r>
              <a:rPr lang="en-US" sz="2800" b="1" dirty="0" err="1"/>
              <a:t>Auszra</a:t>
            </a:r>
            <a:r>
              <a:rPr lang="en-US" sz="2800" b="1" dirty="0"/>
              <a:t>)</a:t>
            </a:r>
          </a:p>
        </p:txBody>
      </p:sp>
      <p:sp>
        <p:nvSpPr>
          <p:cNvPr id="3" name="Content Placeholder 2">
            <a:extLst>
              <a:ext uri="{FF2B5EF4-FFF2-40B4-BE49-F238E27FC236}">
                <a16:creationId xmlns:a16="http://schemas.microsoft.com/office/drawing/2014/main" id="{CE8CB571-D86A-A64A-2F0A-6632A507B047}"/>
              </a:ext>
            </a:extLst>
          </p:cNvPr>
          <p:cNvSpPr>
            <a:spLocks noGrp="1"/>
          </p:cNvSpPr>
          <p:nvPr>
            <p:ph idx="1"/>
          </p:nvPr>
        </p:nvSpPr>
        <p:spPr>
          <a:xfrm>
            <a:off x="963396" y="2264486"/>
            <a:ext cx="10086787" cy="4593514"/>
          </a:xfrm>
        </p:spPr>
        <p:txBody>
          <a:bodyPr>
            <a:normAutofit/>
          </a:bodyPr>
          <a:lstStyle/>
          <a:p>
            <a:r>
              <a:rPr lang="en-GB" sz="2400" dirty="0">
                <a:effectLst/>
                <a:latin typeface="Times New Roman" panose="02020603050405020304" pitchFamily="18" charset="0"/>
                <a:ea typeface="Times New Roman" panose="02020603050405020304" pitchFamily="18" charset="0"/>
              </a:rPr>
              <a:t>3. </a:t>
            </a:r>
            <a:r>
              <a:rPr lang="en-GB" sz="2400" b="1" dirty="0">
                <a:effectLst/>
                <a:latin typeface="Times New Roman" panose="02020603050405020304" pitchFamily="18" charset="0"/>
                <a:ea typeface="Times New Roman" panose="02020603050405020304" pitchFamily="18" charset="0"/>
              </a:rPr>
              <a:t>“Maybe” and “Mm-hmm” means that you’ve lost your supervisee</a:t>
            </a:r>
            <a:r>
              <a:rPr lang="en-GB" sz="2400" dirty="0">
                <a:effectLst/>
                <a:latin typeface="Times New Roman" panose="02020603050405020304" pitchFamily="18" charset="0"/>
                <a:ea typeface="Times New Roman" panose="02020603050405020304" pitchFamily="18" charset="0"/>
              </a:rPr>
              <a:t>: Supervisors often talk a lot, sometimes lose their supervisees; make sure to check in with them, </a:t>
            </a:r>
            <a:r>
              <a:rPr lang="en-GB" sz="2400" dirty="0" err="1">
                <a:effectLst/>
                <a:latin typeface="Times New Roman" panose="02020603050405020304" pitchFamily="18" charset="0"/>
                <a:ea typeface="Times New Roman" panose="02020603050405020304" pitchFamily="18" charset="0"/>
              </a:rPr>
              <a:t>eg</a:t>
            </a:r>
            <a:r>
              <a:rPr lang="en-GB" sz="2400" dirty="0">
                <a:latin typeface="Times New Roman" panose="02020603050405020304" pitchFamily="18" charset="0"/>
                <a:ea typeface="Times New Roman" panose="02020603050405020304" pitchFamily="18" charset="0"/>
              </a:rPr>
              <a:t>,</a:t>
            </a:r>
            <a:r>
              <a:rPr lang="en-GB" sz="2400" dirty="0">
                <a:effectLst/>
                <a:latin typeface="Times New Roman" panose="02020603050405020304" pitchFamily="18" charset="0"/>
                <a:ea typeface="Times New Roman" panose="02020603050405020304" pitchFamily="18" charset="0"/>
              </a:rPr>
              <a:t> “How does that land for you?”</a:t>
            </a:r>
          </a:p>
          <a:p>
            <a:r>
              <a:rPr lang="en-GB" sz="2400" dirty="0">
                <a:latin typeface="Times New Roman" panose="02020603050405020304" pitchFamily="18" charset="0"/>
                <a:ea typeface="Times New Roman" panose="02020603050405020304" pitchFamily="18" charset="0"/>
              </a:rPr>
              <a:t>4. </a:t>
            </a:r>
            <a:r>
              <a:rPr lang="en-GB" sz="2400" b="1" dirty="0">
                <a:latin typeface="Times New Roman" panose="02020603050405020304" pitchFamily="18" charset="0"/>
                <a:ea typeface="Times New Roman" panose="02020603050405020304" pitchFamily="18" charset="0"/>
              </a:rPr>
              <a:t>Less is More</a:t>
            </a:r>
            <a:r>
              <a:rPr lang="en-GB" sz="2400" dirty="0">
                <a:latin typeface="Times New Roman" panose="02020603050405020304" pitchFamily="18" charset="0"/>
                <a:ea typeface="Times New Roman" panose="02020603050405020304" pitchFamily="18" charset="0"/>
              </a:rPr>
              <a:t>: New supervisors often give too much feedback, overwhelmed supervisees with suggestions and teachings; attend to supervisee “carrying capacity”</a:t>
            </a:r>
          </a:p>
          <a:p>
            <a:r>
              <a:rPr lang="en-GB" sz="2400" dirty="0">
                <a:effectLst/>
                <a:latin typeface="Times New Roman" panose="02020603050405020304" pitchFamily="18" charset="0"/>
                <a:ea typeface="Times New Roman" panose="02020603050405020304" pitchFamily="18" charset="0"/>
              </a:rPr>
              <a:t>5. </a:t>
            </a:r>
            <a:r>
              <a:rPr lang="en-GB" sz="2400" b="1" dirty="0">
                <a:effectLst/>
                <a:latin typeface="Times New Roman" panose="02020603050405020304" pitchFamily="18" charset="0"/>
                <a:ea typeface="Times New Roman" panose="02020603050405020304" pitchFamily="18" charset="0"/>
              </a:rPr>
              <a:t>True process supervision</a:t>
            </a:r>
            <a:r>
              <a:rPr lang="en-GB" sz="2400" dirty="0">
                <a:effectLst/>
                <a:latin typeface="Times New Roman" panose="02020603050405020304" pitchFamily="18" charset="0"/>
                <a:ea typeface="Times New Roman" panose="02020603050405020304" pitchFamily="18" charset="0"/>
              </a:rPr>
              <a:t>: </a:t>
            </a:r>
            <a:r>
              <a:rPr lang="en-GB" sz="2400" i="1" dirty="0">
                <a:effectLst/>
                <a:latin typeface="Times New Roman" panose="02020603050405020304" pitchFamily="18" charset="0"/>
                <a:ea typeface="Times New Roman" panose="02020603050405020304" pitchFamily="18" charset="0"/>
              </a:rPr>
              <a:t>See What You See </a:t>
            </a:r>
            <a:r>
              <a:rPr lang="en-GB" sz="2400" dirty="0">
                <a:effectLst/>
                <a:latin typeface="Times New Roman" panose="02020603050405020304" pitchFamily="18" charset="0"/>
                <a:ea typeface="Times New Roman" panose="02020603050405020304" pitchFamily="18" charset="0"/>
              </a:rPr>
              <a:t>and </a:t>
            </a:r>
            <a:r>
              <a:rPr lang="en-GB" sz="2400" i="1" dirty="0">
                <a:effectLst/>
                <a:latin typeface="Times New Roman" panose="02020603050405020304" pitchFamily="18" charset="0"/>
                <a:ea typeface="Times New Roman" panose="02020603050405020304" pitchFamily="18" charset="0"/>
              </a:rPr>
              <a:t>Look at What the Client Does Next</a:t>
            </a:r>
            <a:r>
              <a:rPr lang="en-GB" sz="2400" i="1" dirty="0">
                <a:latin typeface="Times New Roman" panose="02020603050405020304" pitchFamily="18" charset="0"/>
                <a:ea typeface="Times New Roman" panose="02020603050405020304" pitchFamily="18" charset="0"/>
              </a:rPr>
              <a:t>: </a:t>
            </a:r>
            <a:r>
              <a:rPr lang="en-GB" sz="2400" dirty="0">
                <a:latin typeface="Times New Roman" panose="02020603050405020304" pitchFamily="18" charset="0"/>
                <a:ea typeface="Times New Roman" panose="02020603050405020304" pitchFamily="18" charset="0"/>
              </a:rPr>
              <a:t>Ideally, these should be the essential core EFT supervision; takes pressure off the supervisor; makes supervision more descriptive and less evaluative, supportive supervisee openness and learning.</a:t>
            </a:r>
            <a:endParaRPr lang="en-GB" sz="2400" dirty="0">
              <a:effectLst/>
              <a:latin typeface="Times New Roman" panose="02020603050405020304" pitchFamily="18" charset="0"/>
              <a:ea typeface="Times New Roman" panose="02020603050405020304" pitchFamily="18" charset="0"/>
            </a:endParaRPr>
          </a:p>
          <a:p>
            <a:pPr marL="0" indent="0">
              <a:buNone/>
            </a:pPr>
            <a:endParaRPr lang="en-GB"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66078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53DF8-E358-194B-A7AB-E7B05A97D6FF}"/>
              </a:ext>
            </a:extLst>
          </p:cNvPr>
          <p:cNvSpPr>
            <a:spLocks noGrp="1"/>
          </p:cNvSpPr>
          <p:nvPr>
            <p:ph type="title"/>
          </p:nvPr>
        </p:nvSpPr>
        <p:spPr/>
        <p:txBody>
          <a:bodyPr/>
          <a:lstStyle/>
          <a:p>
            <a:r>
              <a:rPr lang="en-US" b="1" dirty="0"/>
              <a:t>Segment 2: EFT Video</a:t>
            </a:r>
          </a:p>
        </p:txBody>
      </p:sp>
      <p:sp>
        <p:nvSpPr>
          <p:cNvPr id="3" name="Content Placeholder 2">
            <a:extLst>
              <a:ext uri="{FF2B5EF4-FFF2-40B4-BE49-F238E27FC236}">
                <a16:creationId xmlns:a16="http://schemas.microsoft.com/office/drawing/2014/main" id="{5E77A079-7CCB-214C-8EC9-EFBD5B9F2DB2}"/>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377653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53DF8-E358-194B-A7AB-E7B05A97D6FF}"/>
              </a:ext>
            </a:extLst>
          </p:cNvPr>
          <p:cNvSpPr>
            <a:spLocks noGrp="1"/>
          </p:cNvSpPr>
          <p:nvPr>
            <p:ph type="title"/>
          </p:nvPr>
        </p:nvSpPr>
        <p:spPr>
          <a:xfrm>
            <a:off x="621792" y="838200"/>
            <a:ext cx="9791610" cy="706964"/>
          </a:xfrm>
        </p:spPr>
        <p:txBody>
          <a:bodyPr/>
          <a:lstStyle/>
          <a:p>
            <a:r>
              <a:rPr lang="en-US" b="1" dirty="0"/>
              <a:t>Segment 3: Video Discussion/ Check-in re: your EFT practice/General Networking</a:t>
            </a:r>
          </a:p>
        </p:txBody>
      </p:sp>
      <p:sp>
        <p:nvSpPr>
          <p:cNvPr id="3" name="Content Placeholder 2">
            <a:extLst>
              <a:ext uri="{FF2B5EF4-FFF2-40B4-BE49-F238E27FC236}">
                <a16:creationId xmlns:a16="http://schemas.microsoft.com/office/drawing/2014/main" id="{5E77A079-7CCB-214C-8EC9-EFBD5B9F2DB2}"/>
              </a:ext>
            </a:extLst>
          </p:cNvPr>
          <p:cNvSpPr>
            <a:spLocks noGrp="1"/>
          </p:cNvSpPr>
          <p:nvPr>
            <p:ph idx="1"/>
          </p:nvPr>
        </p:nvSpPr>
        <p:spPr>
          <a:xfrm>
            <a:off x="1154954" y="2603500"/>
            <a:ext cx="8825659" cy="4248404"/>
          </a:xfrm>
        </p:spPr>
        <p:txBody>
          <a:bodyPr>
            <a:normAutofit fontScale="92500" lnSpcReduction="10000"/>
          </a:bodyPr>
          <a:lstStyle/>
          <a:p>
            <a:r>
              <a:rPr lang="en-GB" sz="2000" dirty="0">
                <a:ea typeface="Times New Roman" panose="02020603050405020304" pitchFamily="18" charset="0"/>
              </a:rPr>
              <a:t>Have a cup of tea/coffee and a snack while you talk with others in the community.  (30 min)</a:t>
            </a:r>
          </a:p>
          <a:p>
            <a:r>
              <a:rPr lang="en-US" sz="2000" dirty="0"/>
              <a:t>Will use Zoom break-out rooms of 3-6 people each (20 min):</a:t>
            </a:r>
          </a:p>
          <a:p>
            <a:pPr lvl="1"/>
            <a:r>
              <a:rPr lang="en-US" sz="1800" dirty="0"/>
              <a:t>Check-in</a:t>
            </a:r>
          </a:p>
          <a:p>
            <a:pPr lvl="1"/>
            <a:r>
              <a:rPr lang="en-US" sz="1800" dirty="0"/>
              <a:t>Discussion (of video)</a:t>
            </a:r>
          </a:p>
          <a:p>
            <a:pPr lvl="1"/>
            <a:r>
              <a:rPr lang="en-US" sz="1800" dirty="0"/>
              <a:t>Networking (social/other)</a:t>
            </a:r>
          </a:p>
          <a:p>
            <a:r>
              <a:rPr lang="en-US" sz="2000" dirty="0"/>
              <a:t>Check-in/Discussion/Networking Questions:</a:t>
            </a:r>
          </a:p>
          <a:p>
            <a:r>
              <a:rPr lang="en-GB" sz="2000" b="1" dirty="0"/>
              <a:t>1. Introduce yourself: Where are you in your development as an EFT therapist? Where are you based? What kinds of clients do you work with?</a:t>
            </a:r>
            <a:endParaRPr lang="en-GB" sz="2000" dirty="0"/>
          </a:p>
          <a:p>
            <a:pPr marL="457200"/>
            <a:r>
              <a:rPr lang="en-GB" sz="2000" b="1" dirty="0">
                <a:effectLst/>
                <a:ea typeface="Times New Roman" panose="02020603050405020304" pitchFamily="18" charset="0"/>
              </a:rPr>
              <a:t>2. What would support your development as an EFT therapist?</a:t>
            </a:r>
            <a:endParaRPr lang="en-GB" sz="2000" dirty="0">
              <a:effectLst/>
              <a:ea typeface="Times New Roman" panose="02020603050405020304" pitchFamily="18" charset="0"/>
            </a:endParaRPr>
          </a:p>
          <a:p>
            <a:pPr marL="457200"/>
            <a:r>
              <a:rPr lang="en-GB" sz="2000" b="1" dirty="0">
                <a:effectLst/>
                <a:ea typeface="Times New Roman" panose="02020603050405020304" pitchFamily="18" charset="0"/>
              </a:rPr>
              <a:t>3. What do you have for the supervision/skill practice segment?</a:t>
            </a:r>
            <a:endParaRPr lang="en-GB" sz="1800" dirty="0">
              <a:effectLst/>
              <a:ea typeface="Times New Roman" panose="02020603050405020304" pitchFamily="18" charset="0"/>
            </a:endParaRPr>
          </a:p>
        </p:txBody>
      </p:sp>
    </p:spTree>
    <p:extLst>
      <p:ext uri="{BB962C8B-B14F-4D97-AF65-F5344CB8AC3E}">
        <p14:creationId xmlns:p14="http://schemas.microsoft.com/office/powerpoint/2010/main" val="3246386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53DF8-E358-194B-A7AB-E7B05A97D6FF}"/>
              </a:ext>
            </a:extLst>
          </p:cNvPr>
          <p:cNvSpPr>
            <a:spLocks noGrp="1"/>
          </p:cNvSpPr>
          <p:nvPr>
            <p:ph type="title"/>
          </p:nvPr>
        </p:nvSpPr>
        <p:spPr>
          <a:xfrm>
            <a:off x="1154954" y="973668"/>
            <a:ext cx="9269206" cy="706964"/>
          </a:xfrm>
        </p:spPr>
        <p:txBody>
          <a:bodyPr/>
          <a:lstStyle/>
          <a:p>
            <a:r>
              <a:rPr lang="en-US" b="1" dirty="0"/>
              <a:t>Segment 4: Practice Segment </a:t>
            </a:r>
          </a:p>
        </p:txBody>
      </p:sp>
      <p:sp>
        <p:nvSpPr>
          <p:cNvPr id="3" name="Content Placeholder 2">
            <a:extLst>
              <a:ext uri="{FF2B5EF4-FFF2-40B4-BE49-F238E27FC236}">
                <a16:creationId xmlns:a16="http://schemas.microsoft.com/office/drawing/2014/main" id="{5E77A079-7CCB-214C-8EC9-EFBD5B9F2DB2}"/>
              </a:ext>
            </a:extLst>
          </p:cNvPr>
          <p:cNvSpPr>
            <a:spLocks noGrp="1"/>
          </p:cNvSpPr>
          <p:nvPr>
            <p:ph idx="1"/>
          </p:nvPr>
        </p:nvSpPr>
        <p:spPr/>
        <p:txBody>
          <a:bodyPr>
            <a:normAutofit/>
          </a:bodyPr>
          <a:lstStyle/>
          <a:p>
            <a:r>
              <a:rPr lang="en-US" sz="2400" b="1" dirty="0"/>
              <a:t>Skill Practice</a:t>
            </a:r>
          </a:p>
          <a:p>
            <a:r>
              <a:rPr lang="en-US" sz="2400" b="1" dirty="0"/>
              <a:t>Peer Supervision</a:t>
            </a:r>
          </a:p>
          <a:p>
            <a:r>
              <a:rPr lang="en-US" sz="2400" b="1" dirty="0"/>
              <a:t>Embody a Client</a:t>
            </a:r>
            <a:endParaRPr lang="en-US" sz="2400" dirty="0"/>
          </a:p>
        </p:txBody>
      </p:sp>
    </p:spTree>
    <p:extLst>
      <p:ext uri="{BB962C8B-B14F-4D97-AF65-F5344CB8AC3E}">
        <p14:creationId xmlns:p14="http://schemas.microsoft.com/office/powerpoint/2010/main" val="3653226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E4E23-23B4-DF45-9F1E-25262D597BAB}"/>
              </a:ext>
            </a:extLst>
          </p:cNvPr>
          <p:cNvSpPr>
            <a:spLocks noGrp="1"/>
          </p:cNvSpPr>
          <p:nvPr>
            <p:ph type="title"/>
          </p:nvPr>
        </p:nvSpPr>
        <p:spPr>
          <a:xfrm>
            <a:off x="1154954" y="973668"/>
            <a:ext cx="9037917" cy="706964"/>
          </a:xfrm>
        </p:spPr>
        <p:txBody>
          <a:bodyPr/>
          <a:lstStyle/>
          <a:p>
            <a:r>
              <a:rPr lang="en-US" b="1" dirty="0"/>
              <a:t>Segment 5: </a:t>
            </a:r>
            <a:r>
              <a:rPr lang="en-GB" sz="3600" b="1" dirty="0">
                <a:ea typeface="Times New Roman" panose="02020603050405020304" pitchFamily="18" charset="0"/>
              </a:rPr>
              <a:t>Processing/Feedback/Q&amp;A</a:t>
            </a:r>
            <a:endParaRPr lang="en-US" b="1" dirty="0"/>
          </a:p>
        </p:txBody>
      </p:sp>
      <p:sp>
        <p:nvSpPr>
          <p:cNvPr id="3" name="Content Placeholder 2">
            <a:extLst>
              <a:ext uri="{FF2B5EF4-FFF2-40B4-BE49-F238E27FC236}">
                <a16:creationId xmlns:a16="http://schemas.microsoft.com/office/drawing/2014/main" id="{89156C24-E5E0-0444-9111-3CF1BF7BF674}"/>
              </a:ext>
            </a:extLst>
          </p:cNvPr>
          <p:cNvSpPr>
            <a:spLocks noGrp="1"/>
          </p:cNvSpPr>
          <p:nvPr>
            <p:ph idx="1"/>
          </p:nvPr>
        </p:nvSpPr>
        <p:spPr>
          <a:xfrm>
            <a:off x="1154954" y="2165873"/>
            <a:ext cx="9037917" cy="4692127"/>
          </a:xfrm>
        </p:spPr>
        <p:txBody>
          <a:bodyPr>
            <a:normAutofit/>
          </a:bodyPr>
          <a:lstStyle/>
          <a:p>
            <a:endParaRPr lang="en-GB" sz="2000" dirty="0">
              <a:effectLst/>
              <a:ea typeface="Times New Roman" panose="02020603050405020304" pitchFamily="18" charset="0"/>
            </a:endParaRPr>
          </a:p>
        </p:txBody>
      </p:sp>
    </p:spTree>
    <p:extLst>
      <p:ext uri="{BB962C8B-B14F-4D97-AF65-F5344CB8AC3E}">
        <p14:creationId xmlns:p14="http://schemas.microsoft.com/office/powerpoint/2010/main" val="1974998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8C64B-2BC9-98C7-B493-694A811042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53C386-7D64-52E4-C330-69AA9F6CD23B}"/>
              </a:ext>
            </a:extLst>
          </p:cNvPr>
          <p:cNvSpPr>
            <a:spLocks noGrp="1"/>
          </p:cNvSpPr>
          <p:nvPr>
            <p:ph type="title"/>
          </p:nvPr>
        </p:nvSpPr>
        <p:spPr>
          <a:xfrm>
            <a:off x="1154954" y="973668"/>
            <a:ext cx="9037917" cy="706964"/>
          </a:xfrm>
        </p:spPr>
        <p:txBody>
          <a:bodyPr/>
          <a:lstStyle/>
          <a:p>
            <a:r>
              <a:rPr lang="en-GB" b="1" dirty="0"/>
              <a:t>Feedback/Suggestions from </a:t>
            </a:r>
            <a:r>
              <a:rPr lang="en-GB" b="1"/>
              <a:t>March Meeting</a:t>
            </a:r>
            <a:endParaRPr lang="en-US" b="1" dirty="0"/>
          </a:p>
        </p:txBody>
      </p:sp>
      <p:sp>
        <p:nvSpPr>
          <p:cNvPr id="3" name="Content Placeholder 2">
            <a:extLst>
              <a:ext uri="{FF2B5EF4-FFF2-40B4-BE49-F238E27FC236}">
                <a16:creationId xmlns:a16="http://schemas.microsoft.com/office/drawing/2014/main" id="{22AA0F37-490F-221B-12D4-44DB1FDCEB40}"/>
              </a:ext>
            </a:extLst>
          </p:cNvPr>
          <p:cNvSpPr>
            <a:spLocks noGrp="1"/>
          </p:cNvSpPr>
          <p:nvPr>
            <p:ph idx="1"/>
          </p:nvPr>
        </p:nvSpPr>
        <p:spPr>
          <a:xfrm>
            <a:off x="1154954" y="2165873"/>
            <a:ext cx="9037917" cy="4692127"/>
          </a:xfrm>
        </p:spPr>
        <p:txBody>
          <a:bodyPr>
            <a:normAutofit/>
          </a:bodyPr>
          <a:lstStyle/>
          <a:p>
            <a:r>
              <a:rPr lang="en-GB" sz="2000" dirty="0">
                <a:effectLst/>
                <a:ea typeface="Times New Roman" panose="02020603050405020304" pitchFamily="18" charset="0"/>
              </a:rPr>
              <a:t>More guidelines for the practice segment. re: embodying a client or in peer supervision</a:t>
            </a:r>
          </a:p>
          <a:p>
            <a:r>
              <a:rPr lang="en-GB" sz="2000" dirty="0">
                <a:effectLst/>
                <a:ea typeface="Times New Roman" panose="02020603050405020304" pitchFamily="18" charset="0"/>
              </a:rPr>
              <a:t>Embodying process </a:t>
            </a:r>
            <a:r>
              <a:rPr lang="en-GB" sz="2000">
                <a:effectLst/>
                <a:ea typeface="Times New Roman" panose="02020603050405020304" pitchFamily="18" charset="0"/>
              </a:rPr>
              <a:t>is enriching</a:t>
            </a:r>
            <a:endParaRPr lang="en-GB" sz="2000" dirty="0">
              <a:effectLst/>
              <a:ea typeface="Times New Roman" panose="02020603050405020304" pitchFamily="18" charset="0"/>
            </a:endParaRPr>
          </a:p>
          <a:p>
            <a:r>
              <a:rPr lang="en-GB" sz="2000" dirty="0">
                <a:ea typeface="Times New Roman" panose="02020603050405020304" pitchFamily="18" charset="0"/>
              </a:rPr>
              <a:t>=&gt; next time: Do presentation on the client embodiment process</a:t>
            </a:r>
          </a:p>
          <a:p>
            <a:r>
              <a:rPr lang="en-GB" sz="2000" dirty="0">
                <a:effectLst/>
                <a:ea typeface="Times New Roman" panose="02020603050405020304" pitchFamily="18" charset="0"/>
              </a:rPr>
              <a:t>Feeling heartened/supported/pleased</a:t>
            </a:r>
          </a:p>
        </p:txBody>
      </p:sp>
    </p:spTree>
    <p:extLst>
      <p:ext uri="{BB962C8B-B14F-4D97-AF65-F5344CB8AC3E}">
        <p14:creationId xmlns:p14="http://schemas.microsoft.com/office/powerpoint/2010/main" val="4122570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2C274-4EFC-1F61-2209-C9C9EC3021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8401E7-9A16-3C2C-41C9-556B73B53647}"/>
              </a:ext>
            </a:extLst>
          </p:cNvPr>
          <p:cNvSpPr>
            <a:spLocks noGrp="1"/>
          </p:cNvSpPr>
          <p:nvPr>
            <p:ph type="title"/>
          </p:nvPr>
        </p:nvSpPr>
        <p:spPr>
          <a:xfrm>
            <a:off x="2209800" y="973668"/>
            <a:ext cx="7706567" cy="706964"/>
          </a:xfrm>
        </p:spPr>
        <p:txBody>
          <a:bodyPr/>
          <a:lstStyle/>
          <a:p>
            <a:r>
              <a:rPr lang="en-US" b="1" dirty="0"/>
              <a:t>Suggestions from January Meeting</a:t>
            </a:r>
          </a:p>
        </p:txBody>
      </p:sp>
      <p:sp>
        <p:nvSpPr>
          <p:cNvPr id="3" name="Content Placeholder 2">
            <a:extLst>
              <a:ext uri="{FF2B5EF4-FFF2-40B4-BE49-F238E27FC236}">
                <a16:creationId xmlns:a16="http://schemas.microsoft.com/office/drawing/2014/main" id="{13E44C02-5FE3-06D0-CE77-450599788893}"/>
              </a:ext>
            </a:extLst>
          </p:cNvPr>
          <p:cNvSpPr>
            <a:spLocks noGrp="1"/>
          </p:cNvSpPr>
          <p:nvPr>
            <p:ph idx="1"/>
          </p:nvPr>
        </p:nvSpPr>
        <p:spPr>
          <a:xfrm>
            <a:off x="1154954" y="2374900"/>
            <a:ext cx="9659350" cy="4216400"/>
          </a:xfrm>
        </p:spPr>
        <p:txBody>
          <a:bodyPr>
            <a:normAutofit/>
          </a:bodyPr>
          <a:lstStyle/>
          <a:p>
            <a:r>
              <a:rPr lang="en-US" sz="2400" dirty="0"/>
              <a:t>More presence for EFT-C requested for website</a:t>
            </a:r>
          </a:p>
          <a:p>
            <a:r>
              <a:rPr lang="en-US" sz="2400" dirty="0"/>
              <a:t>Only positive feedback was received</a:t>
            </a:r>
          </a:p>
          <a:p>
            <a:r>
              <a:rPr lang="en-US" sz="2400" dirty="0"/>
              <a:t>Keep the different options for taking part in the Discussion and Practice Segments so people can choose how involved they want to be based on their energy levels</a:t>
            </a:r>
          </a:p>
          <a:p>
            <a:r>
              <a:rPr lang="en-US" sz="2400" dirty="0"/>
              <a:t>It would be a good idea for Robert to delegate running the meetings to others, to reduce the load</a:t>
            </a:r>
          </a:p>
        </p:txBody>
      </p:sp>
    </p:spTree>
    <p:extLst>
      <p:ext uri="{BB962C8B-B14F-4D97-AF65-F5344CB8AC3E}">
        <p14:creationId xmlns:p14="http://schemas.microsoft.com/office/powerpoint/2010/main" val="505721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F487A-3EE1-C849-B167-27FF48F3DDCF}"/>
              </a:ext>
            </a:extLst>
          </p:cNvPr>
          <p:cNvSpPr>
            <a:spLocks noGrp="1"/>
          </p:cNvSpPr>
          <p:nvPr>
            <p:ph type="title"/>
          </p:nvPr>
        </p:nvSpPr>
        <p:spPr/>
        <p:txBody>
          <a:bodyPr/>
          <a:lstStyle/>
          <a:p>
            <a:r>
              <a:rPr lang="en-US" dirty="0"/>
              <a:t>Who’s Here?</a:t>
            </a:r>
          </a:p>
        </p:txBody>
      </p:sp>
      <p:sp>
        <p:nvSpPr>
          <p:cNvPr id="3" name="Content Placeholder 2">
            <a:extLst>
              <a:ext uri="{FF2B5EF4-FFF2-40B4-BE49-F238E27FC236}">
                <a16:creationId xmlns:a16="http://schemas.microsoft.com/office/drawing/2014/main" id="{3FFC6867-FD73-CA43-9E22-ACC63B991C93}"/>
              </a:ext>
            </a:extLst>
          </p:cNvPr>
          <p:cNvSpPr>
            <a:spLocks noGrp="1"/>
          </p:cNvSpPr>
          <p:nvPr>
            <p:ph idx="1"/>
          </p:nvPr>
        </p:nvSpPr>
        <p:spPr>
          <a:xfrm>
            <a:off x="1154954" y="2603499"/>
            <a:ext cx="8825659" cy="4109273"/>
          </a:xfrm>
        </p:spPr>
        <p:txBody>
          <a:bodyPr>
            <a:normAutofit/>
          </a:bodyPr>
          <a:lstStyle/>
          <a:p>
            <a:r>
              <a:rPr lang="en-US" sz="2000" b="1" dirty="0"/>
              <a:t>First time here? (Welcome!)</a:t>
            </a:r>
          </a:p>
          <a:p>
            <a:endParaRPr lang="en-US" sz="2000" b="1" dirty="0"/>
          </a:p>
          <a:p>
            <a:r>
              <a:rPr lang="en-US" sz="2000" b="1" dirty="0"/>
              <a:t>From where? (Countries &amp; parts of the UK):</a:t>
            </a:r>
          </a:p>
          <a:p>
            <a:pPr lvl="1"/>
            <a:r>
              <a:rPr lang="en-US" dirty="0"/>
              <a:t>UK: Scotland; England</a:t>
            </a:r>
          </a:p>
          <a:p>
            <a:pPr lvl="1"/>
            <a:r>
              <a:rPr lang="en-US" dirty="0"/>
              <a:t>USA</a:t>
            </a:r>
          </a:p>
          <a:p>
            <a:pPr lvl="1"/>
            <a:r>
              <a:rPr lang="en-US" dirty="0"/>
              <a:t>Cyprus</a:t>
            </a:r>
          </a:p>
          <a:p>
            <a:pPr lvl="1"/>
            <a:r>
              <a:rPr lang="en-US" dirty="0"/>
              <a:t>Portugal</a:t>
            </a:r>
          </a:p>
          <a:p>
            <a:pPr lvl="1"/>
            <a:r>
              <a:rPr lang="en-US" dirty="0"/>
              <a:t>Denmark</a:t>
            </a:r>
          </a:p>
          <a:p>
            <a:pPr lvl="1"/>
            <a:r>
              <a:rPr lang="en-US" dirty="0"/>
              <a:t>Canada</a:t>
            </a:r>
          </a:p>
          <a:p>
            <a:pPr lvl="1"/>
            <a:endParaRPr lang="en-US" dirty="0"/>
          </a:p>
        </p:txBody>
      </p:sp>
    </p:spTree>
    <p:extLst>
      <p:ext uri="{BB962C8B-B14F-4D97-AF65-F5344CB8AC3E}">
        <p14:creationId xmlns:p14="http://schemas.microsoft.com/office/powerpoint/2010/main" val="918476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81071-6C9E-4849-8419-2FFF548A2DA3}"/>
              </a:ext>
            </a:extLst>
          </p:cNvPr>
          <p:cNvSpPr>
            <a:spLocks noGrp="1"/>
          </p:cNvSpPr>
          <p:nvPr>
            <p:ph type="title"/>
          </p:nvPr>
        </p:nvSpPr>
        <p:spPr>
          <a:xfrm>
            <a:off x="2209800" y="973668"/>
            <a:ext cx="7706567" cy="706964"/>
          </a:xfrm>
        </p:spPr>
        <p:txBody>
          <a:bodyPr/>
          <a:lstStyle/>
          <a:p>
            <a:r>
              <a:rPr lang="en-US" b="1" dirty="0"/>
              <a:t>Suggestions from November Meeting</a:t>
            </a:r>
          </a:p>
        </p:txBody>
      </p:sp>
      <p:sp>
        <p:nvSpPr>
          <p:cNvPr id="3" name="Content Placeholder 2">
            <a:extLst>
              <a:ext uri="{FF2B5EF4-FFF2-40B4-BE49-F238E27FC236}">
                <a16:creationId xmlns:a16="http://schemas.microsoft.com/office/drawing/2014/main" id="{E6DE39C5-7EBC-4B42-BFF9-2D67FEF33760}"/>
              </a:ext>
            </a:extLst>
          </p:cNvPr>
          <p:cNvSpPr>
            <a:spLocks noGrp="1"/>
          </p:cNvSpPr>
          <p:nvPr>
            <p:ph idx="1"/>
          </p:nvPr>
        </p:nvSpPr>
        <p:spPr>
          <a:xfrm>
            <a:off x="1154954" y="2374900"/>
            <a:ext cx="9659350" cy="4216400"/>
          </a:xfrm>
        </p:spPr>
        <p:txBody>
          <a:bodyPr>
            <a:normAutofit/>
          </a:bodyPr>
          <a:lstStyle/>
          <a:p>
            <a:r>
              <a:rPr lang="en-GB" sz="2400" dirty="0">
                <a:ea typeface="Times New Roman" panose="02020603050405020304" pitchFamily="18" charset="0"/>
              </a:rPr>
              <a:t>It might make sense to add an accreditation consultation group to the Networking/Professional development segment</a:t>
            </a:r>
          </a:p>
          <a:p>
            <a:r>
              <a:rPr lang="en-GB" sz="2400" dirty="0">
                <a:effectLst/>
                <a:ea typeface="Times New Roman" panose="02020603050405020304" pitchFamily="18" charset="0"/>
              </a:rPr>
              <a:t>One person complained tha</a:t>
            </a:r>
            <a:r>
              <a:rPr lang="en-GB" sz="2400" dirty="0">
                <a:ea typeface="Times New Roman" panose="02020603050405020304" pitchFamily="18" charset="0"/>
              </a:rPr>
              <a:t>t they had had trouble following what was going on in most of the EFT videos we look at. Today’s video, which had a therapist commentary throughout, was a welcome contrast.</a:t>
            </a:r>
          </a:p>
          <a:p>
            <a:r>
              <a:rPr lang="en-GB" sz="2400" dirty="0">
                <a:effectLst/>
                <a:ea typeface="Times New Roman" panose="02020603050405020304" pitchFamily="18" charset="0"/>
              </a:rPr>
              <a:t>We discussed how to make the videos more accessible, particularly by stopping and discussing. However, this makes videos take longer to get through, and would push out other activities.</a:t>
            </a:r>
          </a:p>
          <a:p>
            <a:endParaRPr lang="en-US" sz="2400" dirty="0"/>
          </a:p>
        </p:txBody>
      </p:sp>
    </p:spTree>
    <p:extLst>
      <p:ext uri="{BB962C8B-B14F-4D97-AF65-F5344CB8AC3E}">
        <p14:creationId xmlns:p14="http://schemas.microsoft.com/office/powerpoint/2010/main" val="135392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81071-6C9E-4849-8419-2FFF548A2DA3}"/>
              </a:ext>
            </a:extLst>
          </p:cNvPr>
          <p:cNvSpPr>
            <a:spLocks noGrp="1"/>
          </p:cNvSpPr>
          <p:nvPr>
            <p:ph type="title"/>
          </p:nvPr>
        </p:nvSpPr>
        <p:spPr>
          <a:xfrm>
            <a:off x="2209800" y="973668"/>
            <a:ext cx="7706567" cy="706964"/>
          </a:xfrm>
        </p:spPr>
        <p:txBody>
          <a:bodyPr/>
          <a:lstStyle/>
          <a:p>
            <a:r>
              <a:rPr lang="en-US" b="1" dirty="0"/>
              <a:t>Suggestions Sept-Oct Meeting</a:t>
            </a:r>
          </a:p>
        </p:txBody>
      </p:sp>
      <p:sp>
        <p:nvSpPr>
          <p:cNvPr id="3" name="Content Placeholder 2">
            <a:extLst>
              <a:ext uri="{FF2B5EF4-FFF2-40B4-BE49-F238E27FC236}">
                <a16:creationId xmlns:a16="http://schemas.microsoft.com/office/drawing/2014/main" id="{E6DE39C5-7EBC-4B42-BFF9-2D67FEF33760}"/>
              </a:ext>
            </a:extLst>
          </p:cNvPr>
          <p:cNvSpPr>
            <a:spLocks noGrp="1"/>
          </p:cNvSpPr>
          <p:nvPr>
            <p:ph idx="1"/>
          </p:nvPr>
        </p:nvSpPr>
        <p:spPr>
          <a:xfrm>
            <a:off x="1154954" y="2374900"/>
            <a:ext cx="9659350" cy="4216400"/>
          </a:xfrm>
        </p:spPr>
        <p:txBody>
          <a:bodyPr>
            <a:normAutofit/>
          </a:bodyPr>
          <a:lstStyle/>
          <a:p>
            <a:r>
              <a:rPr lang="en-US" sz="2400" dirty="0"/>
              <a:t>For brief presentations: a preference was expressed summaries/reviews of key sets of EFT theoretical or practice concepts</a:t>
            </a:r>
          </a:p>
          <a:p>
            <a:r>
              <a:rPr lang="en-US" sz="2400" dirty="0"/>
              <a:t>The </a:t>
            </a:r>
            <a:r>
              <a:rPr lang="en-US" sz="2400" dirty="0" err="1"/>
              <a:t>Dolhanty</a:t>
            </a:r>
            <a:r>
              <a:rPr lang="en-US" sz="2400" dirty="0"/>
              <a:t> video was described as too rapid for people to follow</a:t>
            </a:r>
          </a:p>
          <a:p>
            <a:r>
              <a:rPr lang="en-US" sz="2400" dirty="0"/>
              <a:t>A preference was expressed for ending by 8pm rather than 8:30/9pm UK time.  (Or possibly end practice segment by 8pm)</a:t>
            </a:r>
          </a:p>
          <a:p>
            <a:endParaRPr lang="en-US" sz="2400" dirty="0"/>
          </a:p>
        </p:txBody>
      </p:sp>
    </p:spTree>
    <p:extLst>
      <p:ext uri="{BB962C8B-B14F-4D97-AF65-F5344CB8AC3E}">
        <p14:creationId xmlns:p14="http://schemas.microsoft.com/office/powerpoint/2010/main" val="4201939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81071-6C9E-4849-8419-2FFF548A2DA3}"/>
              </a:ext>
            </a:extLst>
          </p:cNvPr>
          <p:cNvSpPr>
            <a:spLocks noGrp="1"/>
          </p:cNvSpPr>
          <p:nvPr>
            <p:ph type="title"/>
          </p:nvPr>
        </p:nvSpPr>
        <p:spPr>
          <a:xfrm>
            <a:off x="2209800" y="973668"/>
            <a:ext cx="7706567" cy="706964"/>
          </a:xfrm>
        </p:spPr>
        <p:txBody>
          <a:bodyPr/>
          <a:lstStyle/>
          <a:p>
            <a:r>
              <a:rPr lang="en-US" b="1" dirty="0"/>
              <a:t>Suggestions from previous meetings: May 2024</a:t>
            </a:r>
          </a:p>
        </p:txBody>
      </p:sp>
      <p:sp>
        <p:nvSpPr>
          <p:cNvPr id="3" name="Content Placeholder 2">
            <a:extLst>
              <a:ext uri="{FF2B5EF4-FFF2-40B4-BE49-F238E27FC236}">
                <a16:creationId xmlns:a16="http://schemas.microsoft.com/office/drawing/2014/main" id="{E6DE39C5-7EBC-4B42-BFF9-2D67FEF33760}"/>
              </a:ext>
            </a:extLst>
          </p:cNvPr>
          <p:cNvSpPr>
            <a:spLocks noGrp="1"/>
          </p:cNvSpPr>
          <p:nvPr>
            <p:ph idx="1"/>
          </p:nvPr>
        </p:nvSpPr>
        <p:spPr>
          <a:xfrm>
            <a:off x="1154954" y="2374900"/>
            <a:ext cx="9659350" cy="4216400"/>
          </a:xfrm>
        </p:spPr>
        <p:txBody>
          <a:bodyPr>
            <a:normAutofit/>
          </a:bodyPr>
          <a:lstStyle/>
          <a:p>
            <a:r>
              <a:rPr lang="en-US" sz="2400" dirty="0"/>
              <a:t>Consider implementing or support an “EFT lab” for Deliberate Practice</a:t>
            </a:r>
          </a:p>
        </p:txBody>
      </p:sp>
    </p:spTree>
    <p:extLst>
      <p:ext uri="{BB962C8B-B14F-4D97-AF65-F5344CB8AC3E}">
        <p14:creationId xmlns:p14="http://schemas.microsoft.com/office/powerpoint/2010/main" val="1946434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81071-6C9E-4849-8419-2FFF548A2DA3}"/>
              </a:ext>
            </a:extLst>
          </p:cNvPr>
          <p:cNvSpPr>
            <a:spLocks noGrp="1"/>
          </p:cNvSpPr>
          <p:nvPr>
            <p:ph type="title"/>
          </p:nvPr>
        </p:nvSpPr>
        <p:spPr>
          <a:xfrm>
            <a:off x="2209800" y="973668"/>
            <a:ext cx="7706567" cy="706964"/>
          </a:xfrm>
        </p:spPr>
        <p:txBody>
          <a:bodyPr/>
          <a:lstStyle/>
          <a:p>
            <a:r>
              <a:rPr lang="en-US" b="1" dirty="0"/>
              <a:t>Suggestions from Previous Meetings: Jan 2024</a:t>
            </a:r>
          </a:p>
        </p:txBody>
      </p:sp>
      <p:sp>
        <p:nvSpPr>
          <p:cNvPr id="3" name="Content Placeholder 2">
            <a:extLst>
              <a:ext uri="{FF2B5EF4-FFF2-40B4-BE49-F238E27FC236}">
                <a16:creationId xmlns:a16="http://schemas.microsoft.com/office/drawing/2014/main" id="{E6DE39C5-7EBC-4B42-BFF9-2D67FEF33760}"/>
              </a:ext>
            </a:extLst>
          </p:cNvPr>
          <p:cNvSpPr>
            <a:spLocks noGrp="1"/>
          </p:cNvSpPr>
          <p:nvPr>
            <p:ph idx="1"/>
          </p:nvPr>
        </p:nvSpPr>
        <p:spPr>
          <a:xfrm>
            <a:off x="1154954" y="2374900"/>
            <a:ext cx="9659350" cy="4216400"/>
          </a:xfrm>
        </p:spPr>
        <p:txBody>
          <a:bodyPr>
            <a:normAutofit fontScale="92500" lnSpcReduction="20000"/>
          </a:bodyPr>
          <a:lstStyle/>
          <a:p>
            <a:r>
              <a:rPr lang="en-US" sz="2400" dirty="0"/>
              <a:t>Meeting statistics: Video segment: 39 (Peak); skill practice segment: 24; processing segment: 13</a:t>
            </a:r>
          </a:p>
          <a:p>
            <a:r>
              <a:rPr lang="en-US" sz="2400" dirty="0"/>
              <a:t>Sunday vs. Thursday: Half of participants could Thursday; half couldn’t.  All or almost all were happy to alternate between Sunday &amp; Thursday</a:t>
            </a:r>
          </a:p>
          <a:p>
            <a:r>
              <a:rPr lang="en-US" sz="2400" dirty="0"/>
              <a:t>Meeting frequency: Of those remaining for final segment, almost all preferred bimonthly meetings</a:t>
            </a:r>
          </a:p>
          <a:p>
            <a:pPr lvl="1"/>
            <a:r>
              <a:rPr lang="en-US" sz="2200" dirty="0"/>
              <a:t>Several commented on the possibility of losing continuity when they had to miss meetings</a:t>
            </a:r>
          </a:p>
          <a:p>
            <a:pPr lvl="1"/>
            <a:r>
              <a:rPr lang="en-US" sz="2200" dirty="0"/>
              <a:t>At the same time, there was a general appreciation of the burden on the hosts</a:t>
            </a:r>
          </a:p>
          <a:p>
            <a:r>
              <a:rPr lang="en-US" sz="2400" dirty="0"/>
              <a:t>Meeting link: Will have to send out new invitation &amp; meeting number for each meeting =&gt; Robert agreed to work on this</a:t>
            </a:r>
          </a:p>
          <a:p>
            <a:endParaRPr lang="en-US" sz="2400" dirty="0"/>
          </a:p>
        </p:txBody>
      </p:sp>
    </p:spTree>
    <p:extLst>
      <p:ext uri="{BB962C8B-B14F-4D97-AF65-F5344CB8AC3E}">
        <p14:creationId xmlns:p14="http://schemas.microsoft.com/office/powerpoint/2010/main" val="1021768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81071-6C9E-4849-8419-2FFF548A2DA3}"/>
              </a:ext>
            </a:extLst>
          </p:cNvPr>
          <p:cNvSpPr>
            <a:spLocks noGrp="1"/>
          </p:cNvSpPr>
          <p:nvPr>
            <p:ph type="title"/>
          </p:nvPr>
        </p:nvSpPr>
        <p:spPr>
          <a:xfrm>
            <a:off x="2209800" y="973668"/>
            <a:ext cx="7706567" cy="706964"/>
          </a:xfrm>
        </p:spPr>
        <p:txBody>
          <a:bodyPr/>
          <a:lstStyle/>
          <a:p>
            <a:r>
              <a:rPr lang="en-US" b="1" dirty="0"/>
              <a:t>Suggestions from Previous Meetings: Nov 2023</a:t>
            </a:r>
          </a:p>
        </p:txBody>
      </p:sp>
      <p:sp>
        <p:nvSpPr>
          <p:cNvPr id="3" name="Content Placeholder 2">
            <a:extLst>
              <a:ext uri="{FF2B5EF4-FFF2-40B4-BE49-F238E27FC236}">
                <a16:creationId xmlns:a16="http://schemas.microsoft.com/office/drawing/2014/main" id="{E6DE39C5-7EBC-4B42-BFF9-2D67FEF33760}"/>
              </a:ext>
            </a:extLst>
          </p:cNvPr>
          <p:cNvSpPr>
            <a:spLocks noGrp="1"/>
          </p:cNvSpPr>
          <p:nvPr>
            <p:ph idx="1"/>
          </p:nvPr>
        </p:nvSpPr>
        <p:spPr>
          <a:xfrm>
            <a:off x="1154954" y="2374900"/>
            <a:ext cx="8825659" cy="4216400"/>
          </a:xfrm>
        </p:spPr>
        <p:txBody>
          <a:bodyPr>
            <a:normAutofit fontScale="92500" lnSpcReduction="20000"/>
          </a:bodyPr>
          <a:lstStyle/>
          <a:p>
            <a:r>
              <a:rPr lang="en-US" sz="2400" dirty="0"/>
              <a:t>Meeting ended with processing/Q&amp;A, finishing at about 8:45 UK time</a:t>
            </a:r>
          </a:p>
          <a:p>
            <a:r>
              <a:rPr lang="en-US" sz="2400" dirty="0"/>
              <a:t>Main suggestion/request was for more presence from Lorna, Joan &amp; Ligia, either at Network Meetings on in the form of YouTube videos.  They need more international presence so people can see who they are</a:t>
            </a:r>
          </a:p>
          <a:p>
            <a:r>
              <a:rPr lang="en-US" sz="2400" dirty="0"/>
              <a:t>Agreed to continue flexible ending time of 8:15 –to 9pm UK time, at least for now</a:t>
            </a:r>
          </a:p>
          <a:p>
            <a:r>
              <a:rPr lang="en-US" sz="2400" dirty="0"/>
              <a:t>Therapist commentary video (EFT over time, session 2) was appreciated, although for some it felt fast &amp; was hard to follow how Les got there with Marcy</a:t>
            </a:r>
          </a:p>
          <a:p>
            <a:r>
              <a:rPr lang="en-US" sz="2400" dirty="0"/>
              <a:t>Folks enjoyed the window into the Learning book 2</a:t>
            </a:r>
            <a:r>
              <a:rPr lang="en-US" sz="2400" baseline="30000" dirty="0"/>
              <a:t>nd</a:t>
            </a:r>
            <a:r>
              <a:rPr lang="en-US" sz="2400" dirty="0"/>
              <a:t> ed process &amp; would have liked to have heard more</a:t>
            </a:r>
          </a:p>
        </p:txBody>
      </p:sp>
    </p:spTree>
    <p:extLst>
      <p:ext uri="{BB962C8B-B14F-4D97-AF65-F5344CB8AC3E}">
        <p14:creationId xmlns:p14="http://schemas.microsoft.com/office/powerpoint/2010/main" val="1869720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81071-6C9E-4849-8419-2FFF548A2DA3}"/>
              </a:ext>
            </a:extLst>
          </p:cNvPr>
          <p:cNvSpPr>
            <a:spLocks noGrp="1"/>
          </p:cNvSpPr>
          <p:nvPr>
            <p:ph type="title"/>
          </p:nvPr>
        </p:nvSpPr>
        <p:spPr>
          <a:xfrm>
            <a:off x="2209800" y="973668"/>
            <a:ext cx="7706567" cy="706964"/>
          </a:xfrm>
        </p:spPr>
        <p:txBody>
          <a:bodyPr/>
          <a:lstStyle/>
          <a:p>
            <a:r>
              <a:rPr lang="en-US" b="1" dirty="0"/>
              <a:t>Suggestions from Previous Meetings: Sept 2023</a:t>
            </a:r>
          </a:p>
        </p:txBody>
      </p:sp>
      <p:sp>
        <p:nvSpPr>
          <p:cNvPr id="3" name="Content Placeholder 2">
            <a:extLst>
              <a:ext uri="{FF2B5EF4-FFF2-40B4-BE49-F238E27FC236}">
                <a16:creationId xmlns:a16="http://schemas.microsoft.com/office/drawing/2014/main" id="{E6DE39C5-7EBC-4B42-BFF9-2D67FEF33760}"/>
              </a:ext>
            </a:extLst>
          </p:cNvPr>
          <p:cNvSpPr>
            <a:spLocks noGrp="1"/>
          </p:cNvSpPr>
          <p:nvPr>
            <p:ph idx="1"/>
          </p:nvPr>
        </p:nvSpPr>
        <p:spPr>
          <a:xfrm>
            <a:off x="1154954" y="2374900"/>
            <a:ext cx="8825659" cy="4216400"/>
          </a:xfrm>
        </p:spPr>
        <p:txBody>
          <a:bodyPr>
            <a:normAutofit fontScale="85000" lnSpcReduction="20000"/>
          </a:bodyPr>
          <a:lstStyle/>
          <a:p>
            <a:r>
              <a:rPr lang="en-US" sz="2400" dirty="0"/>
              <a:t>Very positive feedback on the Written Case Formulation presentation today, although it did last an hour and through off the timing for the rest of the session.  Consensus of the group was that this was worth it.</a:t>
            </a:r>
          </a:p>
          <a:p>
            <a:r>
              <a:rPr lang="en-US" sz="2400" dirty="0"/>
              <a:t>There was enthusiasm for doing another, more hands-on session on Case Formulation, in which the group look first at an EFT video then work in break-out rooms using the framework presented to develop their own case formulations of the video</a:t>
            </a:r>
          </a:p>
          <a:p>
            <a:r>
              <a:rPr lang="en-US" sz="2400" dirty="0"/>
              <a:t>Folks noted that maybe 3 hours would a better length, although there was a suggestion that there could be an hour of skill practice at the end for folks who wanted to stay and had the energy.  Robert pointed out that folks have always been free to come and go as they needed to, although this requires us to adhere to a </a:t>
            </a:r>
          </a:p>
          <a:p>
            <a:r>
              <a:rPr lang="en-US" sz="2400" dirty="0"/>
              <a:t>Earlier on Sunday afternoon might be preferred but runs into the limits of Robert’s availability</a:t>
            </a:r>
          </a:p>
        </p:txBody>
      </p:sp>
    </p:spTree>
    <p:extLst>
      <p:ext uri="{BB962C8B-B14F-4D97-AF65-F5344CB8AC3E}">
        <p14:creationId xmlns:p14="http://schemas.microsoft.com/office/powerpoint/2010/main" val="3059229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81071-6C9E-4849-8419-2FFF548A2DA3}"/>
              </a:ext>
            </a:extLst>
          </p:cNvPr>
          <p:cNvSpPr>
            <a:spLocks noGrp="1"/>
          </p:cNvSpPr>
          <p:nvPr>
            <p:ph type="title"/>
          </p:nvPr>
        </p:nvSpPr>
        <p:spPr/>
        <p:txBody>
          <a:bodyPr/>
          <a:lstStyle/>
          <a:p>
            <a:r>
              <a:rPr lang="en-US" b="1" dirty="0"/>
              <a:t>Suggestions from Previous Meetings: July 2023</a:t>
            </a:r>
          </a:p>
        </p:txBody>
      </p:sp>
      <p:sp>
        <p:nvSpPr>
          <p:cNvPr id="3" name="Content Placeholder 2">
            <a:extLst>
              <a:ext uri="{FF2B5EF4-FFF2-40B4-BE49-F238E27FC236}">
                <a16:creationId xmlns:a16="http://schemas.microsoft.com/office/drawing/2014/main" id="{E6DE39C5-7EBC-4B42-BFF9-2D67FEF33760}"/>
              </a:ext>
            </a:extLst>
          </p:cNvPr>
          <p:cNvSpPr>
            <a:spLocks noGrp="1"/>
          </p:cNvSpPr>
          <p:nvPr>
            <p:ph idx="1"/>
          </p:nvPr>
        </p:nvSpPr>
        <p:spPr/>
        <p:txBody>
          <a:bodyPr>
            <a:normAutofit/>
          </a:bodyPr>
          <a:lstStyle/>
          <a:p>
            <a:r>
              <a:rPr lang="en-US" sz="2400" dirty="0"/>
              <a:t>Sunday evening is hard for folks, especially for 4 hours.  Would it be possible to switch to Saturday evenings?  Would it be possible to cut the time to 3 hours?</a:t>
            </a:r>
          </a:p>
          <a:p>
            <a:r>
              <a:rPr lang="en-US" sz="2400" dirty="0"/>
              <a:t>Other than that the varied format seems to be working.</a:t>
            </a:r>
          </a:p>
          <a:p>
            <a:r>
              <a:rPr lang="en-US" sz="2400" dirty="0"/>
              <a:t>However, there was a suggestion we might want to experiment with swapping the order of the skill practice/peer supervision with the video.</a:t>
            </a:r>
            <a:endParaRPr lang="en-US" sz="2200" dirty="0"/>
          </a:p>
          <a:p>
            <a:endParaRPr lang="en-US" sz="2200" dirty="0"/>
          </a:p>
          <a:p>
            <a:endParaRPr lang="en-US" sz="2200" dirty="0"/>
          </a:p>
        </p:txBody>
      </p:sp>
    </p:spTree>
    <p:extLst>
      <p:ext uri="{BB962C8B-B14F-4D97-AF65-F5344CB8AC3E}">
        <p14:creationId xmlns:p14="http://schemas.microsoft.com/office/powerpoint/2010/main" val="3277695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81071-6C9E-4849-8419-2FFF548A2DA3}"/>
              </a:ext>
            </a:extLst>
          </p:cNvPr>
          <p:cNvSpPr>
            <a:spLocks noGrp="1"/>
          </p:cNvSpPr>
          <p:nvPr>
            <p:ph type="title"/>
          </p:nvPr>
        </p:nvSpPr>
        <p:spPr/>
        <p:txBody>
          <a:bodyPr/>
          <a:lstStyle/>
          <a:p>
            <a:r>
              <a:rPr lang="en-US" b="1" dirty="0"/>
              <a:t>Suggestions from Previous Meetings: May 2023</a:t>
            </a:r>
          </a:p>
        </p:txBody>
      </p:sp>
      <p:sp>
        <p:nvSpPr>
          <p:cNvPr id="3" name="Content Placeholder 2">
            <a:extLst>
              <a:ext uri="{FF2B5EF4-FFF2-40B4-BE49-F238E27FC236}">
                <a16:creationId xmlns:a16="http://schemas.microsoft.com/office/drawing/2014/main" id="{E6DE39C5-7EBC-4B42-BFF9-2D67FEF33760}"/>
              </a:ext>
            </a:extLst>
          </p:cNvPr>
          <p:cNvSpPr>
            <a:spLocks noGrp="1"/>
          </p:cNvSpPr>
          <p:nvPr>
            <p:ph idx="1"/>
          </p:nvPr>
        </p:nvSpPr>
        <p:spPr/>
        <p:txBody>
          <a:bodyPr>
            <a:normAutofit fontScale="77500" lnSpcReduction="20000"/>
          </a:bodyPr>
          <a:lstStyle/>
          <a:p>
            <a:r>
              <a:rPr lang="en-US" sz="2200" dirty="0"/>
              <a:t>Numbers are a bit down from the old time slot on Sat afternoon.</a:t>
            </a:r>
          </a:p>
          <a:p>
            <a:r>
              <a:rPr lang="en-US" sz="2200" dirty="0"/>
              <a:t>Folks from East Asia &amp; Australia are unhappy with the new time for network meetings &amp; wonder once a year we could have them at a more suitable time for them.  Can’t you do meetings just for them, someone asked.</a:t>
            </a:r>
          </a:p>
          <a:p>
            <a:r>
              <a:rPr lang="en-US" sz="2200" dirty="0"/>
              <a:t>Some people find the length &amp; timing(4 </a:t>
            </a:r>
            <a:r>
              <a:rPr lang="en-US" sz="2200" dirty="0" err="1"/>
              <a:t>hrs</a:t>
            </a:r>
            <a:r>
              <a:rPr lang="en-US" sz="2200" dirty="0"/>
              <a:t> on a Sunday night) to be challenging. We discussed these issues &amp; general view appears to be that the current time-table &amp; length are OK or even good</a:t>
            </a:r>
          </a:p>
          <a:p>
            <a:r>
              <a:rPr lang="en-US" sz="2200" dirty="0"/>
              <a:t>The video with commentary was a big hit this time &amp; especially appreciated for its realistic portrayal of what first sessions in EFT look like</a:t>
            </a:r>
          </a:p>
          <a:p>
            <a:r>
              <a:rPr lang="en-US" sz="2200" dirty="0"/>
              <a:t>EFT supervisor competency framework presentations are appreciated.</a:t>
            </a:r>
          </a:p>
          <a:p>
            <a:r>
              <a:rPr lang="en-US" sz="2200" dirty="0"/>
              <a:t>Upshot: keep the same timetable for the July meeting.</a:t>
            </a:r>
          </a:p>
          <a:p>
            <a:endParaRPr lang="en-US" sz="2200" dirty="0"/>
          </a:p>
          <a:p>
            <a:endParaRPr lang="en-US" sz="2200" dirty="0"/>
          </a:p>
          <a:p>
            <a:endParaRPr lang="en-US" sz="2200" dirty="0"/>
          </a:p>
        </p:txBody>
      </p:sp>
    </p:spTree>
    <p:extLst>
      <p:ext uri="{BB962C8B-B14F-4D97-AF65-F5344CB8AC3E}">
        <p14:creationId xmlns:p14="http://schemas.microsoft.com/office/powerpoint/2010/main" val="3078101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81071-6C9E-4849-8419-2FFF548A2DA3}"/>
              </a:ext>
            </a:extLst>
          </p:cNvPr>
          <p:cNvSpPr>
            <a:spLocks noGrp="1"/>
          </p:cNvSpPr>
          <p:nvPr>
            <p:ph type="title"/>
          </p:nvPr>
        </p:nvSpPr>
        <p:spPr>
          <a:xfrm>
            <a:off x="934820" y="948268"/>
            <a:ext cx="9606179" cy="706964"/>
          </a:xfrm>
        </p:spPr>
        <p:txBody>
          <a:bodyPr/>
          <a:lstStyle/>
          <a:p>
            <a:r>
              <a:rPr lang="en-US" b="1" dirty="0"/>
              <a:t>Suggestions from Previous Meetings: March 2023</a:t>
            </a:r>
          </a:p>
        </p:txBody>
      </p:sp>
      <p:sp>
        <p:nvSpPr>
          <p:cNvPr id="3" name="Content Placeholder 2">
            <a:extLst>
              <a:ext uri="{FF2B5EF4-FFF2-40B4-BE49-F238E27FC236}">
                <a16:creationId xmlns:a16="http://schemas.microsoft.com/office/drawing/2014/main" id="{E6DE39C5-7EBC-4B42-BFF9-2D67FEF33760}"/>
              </a:ext>
            </a:extLst>
          </p:cNvPr>
          <p:cNvSpPr>
            <a:spLocks noGrp="1"/>
          </p:cNvSpPr>
          <p:nvPr>
            <p:ph idx="1"/>
          </p:nvPr>
        </p:nvSpPr>
        <p:spPr>
          <a:xfrm>
            <a:off x="1154954" y="2603500"/>
            <a:ext cx="8825659" cy="3746500"/>
          </a:xfrm>
        </p:spPr>
        <p:txBody>
          <a:bodyPr>
            <a:normAutofit fontScale="92500" lnSpcReduction="10000"/>
          </a:bodyPr>
          <a:lstStyle/>
          <a:p>
            <a:r>
              <a:rPr lang="en-US" sz="2200" dirty="0"/>
              <a:t>Keep the revised structure combining check-in &amp; networking (and doing away with random check-in rooms); not only does this flow better but it also allows more flexibility for the video/demonstration and skill practice/supervision</a:t>
            </a:r>
          </a:p>
          <a:p>
            <a:r>
              <a:rPr lang="en-US" sz="2200" dirty="0"/>
              <a:t>Do more live demonstrations; Robert thinks maybe once a year?</a:t>
            </a:r>
          </a:p>
          <a:p>
            <a:r>
              <a:rPr lang="en-US" sz="2200" dirty="0"/>
              <a:t>OK to have “guests” without previous EFT training, if they are seriously interested in EFT &amp; have done some background reading, also take observer or client (or embodied client) roles in skill practice/ peer supervision</a:t>
            </a:r>
          </a:p>
          <a:p>
            <a:r>
              <a:rPr lang="en-US" sz="2200" dirty="0"/>
              <a:t>People appreciated not getting spammed by responses the meeting invitation on the list server</a:t>
            </a:r>
          </a:p>
          <a:p>
            <a:endParaRPr lang="en-US" sz="2200" dirty="0"/>
          </a:p>
          <a:p>
            <a:endParaRPr lang="en-US" sz="2200" dirty="0"/>
          </a:p>
          <a:p>
            <a:endParaRPr lang="en-US" sz="2200" dirty="0"/>
          </a:p>
        </p:txBody>
      </p:sp>
    </p:spTree>
    <p:extLst>
      <p:ext uri="{BB962C8B-B14F-4D97-AF65-F5344CB8AC3E}">
        <p14:creationId xmlns:p14="http://schemas.microsoft.com/office/powerpoint/2010/main" val="412628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81071-6C9E-4849-8419-2FFF548A2DA3}"/>
              </a:ext>
            </a:extLst>
          </p:cNvPr>
          <p:cNvSpPr>
            <a:spLocks noGrp="1"/>
          </p:cNvSpPr>
          <p:nvPr>
            <p:ph type="title"/>
          </p:nvPr>
        </p:nvSpPr>
        <p:spPr/>
        <p:txBody>
          <a:bodyPr/>
          <a:lstStyle/>
          <a:p>
            <a:r>
              <a:rPr lang="en-US" b="1" dirty="0"/>
              <a:t>Suggestions from Previous Meetings: January 2023</a:t>
            </a:r>
          </a:p>
        </p:txBody>
      </p:sp>
      <p:sp>
        <p:nvSpPr>
          <p:cNvPr id="3" name="Content Placeholder 2">
            <a:extLst>
              <a:ext uri="{FF2B5EF4-FFF2-40B4-BE49-F238E27FC236}">
                <a16:creationId xmlns:a16="http://schemas.microsoft.com/office/drawing/2014/main" id="{E6DE39C5-7EBC-4B42-BFF9-2D67FEF33760}"/>
              </a:ext>
            </a:extLst>
          </p:cNvPr>
          <p:cNvSpPr>
            <a:spLocks noGrp="1"/>
          </p:cNvSpPr>
          <p:nvPr>
            <p:ph idx="1"/>
          </p:nvPr>
        </p:nvSpPr>
        <p:spPr/>
        <p:txBody>
          <a:bodyPr>
            <a:normAutofit fontScale="92500" lnSpcReduction="20000"/>
          </a:bodyPr>
          <a:lstStyle/>
          <a:p>
            <a:r>
              <a:rPr lang="en-US" sz="2200" dirty="0"/>
              <a:t>Need to check on listing of names in break-out rooms to make sure they are visible to participants in main room so people can see who is in which room =&gt; Robert agreed to check on this</a:t>
            </a:r>
          </a:p>
          <a:p>
            <a:r>
              <a:rPr lang="en-US" sz="2200" dirty="0"/>
              <a:t>Combine Check-in with Networking/Social time segments &amp; run after the video; show video immediately after the Report segment</a:t>
            </a:r>
          </a:p>
          <a:p>
            <a:r>
              <a:rPr lang="en-US" sz="2200" dirty="0"/>
              <a:t>Make sure there at least an hour for Supervision/Skill Practice/ Embody a Client segment</a:t>
            </a:r>
          </a:p>
          <a:p>
            <a:r>
              <a:rPr lang="en-US" sz="2200" dirty="0"/>
              <a:t>Streamline invitation process: Stop asking folks to reply to the announcement email if they want to come; send two emails: (1) Announcement email 1 week before, telling folks not to reply; (2) send out immediate invitation shortly before meeting</a:t>
            </a:r>
          </a:p>
          <a:p>
            <a:endParaRPr lang="en-US" sz="2200" dirty="0"/>
          </a:p>
          <a:p>
            <a:endParaRPr lang="en-US" sz="2200" dirty="0"/>
          </a:p>
        </p:txBody>
      </p:sp>
    </p:spTree>
    <p:extLst>
      <p:ext uri="{BB962C8B-B14F-4D97-AF65-F5344CB8AC3E}">
        <p14:creationId xmlns:p14="http://schemas.microsoft.com/office/powerpoint/2010/main" val="853401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33ADA-8DE4-004E-8702-4728289B62C6}"/>
              </a:ext>
            </a:extLst>
          </p:cNvPr>
          <p:cNvSpPr>
            <a:spLocks noGrp="1"/>
          </p:cNvSpPr>
          <p:nvPr>
            <p:ph type="title"/>
          </p:nvPr>
        </p:nvSpPr>
        <p:spPr/>
        <p:txBody>
          <a:bodyPr/>
          <a:lstStyle/>
          <a:p>
            <a:r>
              <a:rPr lang="en-US" b="1" dirty="0"/>
              <a:t>This Meeting: Using Zoom</a:t>
            </a:r>
          </a:p>
        </p:txBody>
      </p:sp>
      <p:sp>
        <p:nvSpPr>
          <p:cNvPr id="3" name="Content Placeholder 2">
            <a:extLst>
              <a:ext uri="{FF2B5EF4-FFF2-40B4-BE49-F238E27FC236}">
                <a16:creationId xmlns:a16="http://schemas.microsoft.com/office/drawing/2014/main" id="{6AE89CCE-63D1-6D49-87A0-0F2AD3F147C8}"/>
              </a:ext>
            </a:extLst>
          </p:cNvPr>
          <p:cNvSpPr>
            <a:spLocks noGrp="1"/>
          </p:cNvSpPr>
          <p:nvPr>
            <p:ph idx="1"/>
          </p:nvPr>
        </p:nvSpPr>
        <p:spPr>
          <a:xfrm>
            <a:off x="1154954" y="2185157"/>
            <a:ext cx="8825659" cy="4470823"/>
          </a:xfrm>
        </p:spPr>
        <p:txBody>
          <a:bodyPr>
            <a:normAutofit/>
          </a:bodyPr>
          <a:lstStyle/>
          <a:p>
            <a:pPr>
              <a:lnSpc>
                <a:spcPct val="120000"/>
              </a:lnSpc>
              <a:spcBef>
                <a:spcPts val="0"/>
              </a:spcBef>
            </a:pPr>
            <a:r>
              <a:rPr lang="en-US" sz="2400" dirty="0"/>
              <a:t>We will </a:t>
            </a:r>
            <a:r>
              <a:rPr lang="en-US" sz="2200" dirty="0"/>
              <a:t>use Zoom Breakout Rooms in various ways over the course of the meeting, for both networking/video discussion and skill practice/peer supervision</a:t>
            </a:r>
          </a:p>
          <a:p>
            <a:pPr>
              <a:lnSpc>
                <a:spcPct val="120000"/>
              </a:lnSpc>
              <a:spcBef>
                <a:spcPts val="0"/>
              </a:spcBef>
            </a:pPr>
            <a:r>
              <a:rPr lang="en-US" sz="2400" dirty="0"/>
              <a:t>Please feel free to use the Chat function throughout, including during videos or live demonstrations </a:t>
            </a:r>
          </a:p>
          <a:p>
            <a:pPr>
              <a:lnSpc>
                <a:spcPct val="120000"/>
              </a:lnSpc>
              <a:spcBef>
                <a:spcPts val="0"/>
              </a:spcBef>
            </a:pPr>
            <a:r>
              <a:rPr lang="en-US" sz="2400" dirty="0"/>
              <a:t>At the end of each of these meetings we take some time to process how the meeting how gone and what we could do better; however, your feedback and suggestions are as always invited</a:t>
            </a:r>
          </a:p>
        </p:txBody>
      </p:sp>
    </p:spTree>
    <p:extLst>
      <p:ext uri="{BB962C8B-B14F-4D97-AF65-F5344CB8AC3E}">
        <p14:creationId xmlns:p14="http://schemas.microsoft.com/office/powerpoint/2010/main" val="18167040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81071-6C9E-4849-8419-2FFF548A2DA3}"/>
              </a:ext>
            </a:extLst>
          </p:cNvPr>
          <p:cNvSpPr>
            <a:spLocks noGrp="1"/>
          </p:cNvSpPr>
          <p:nvPr>
            <p:ph type="title"/>
          </p:nvPr>
        </p:nvSpPr>
        <p:spPr/>
        <p:txBody>
          <a:bodyPr/>
          <a:lstStyle/>
          <a:p>
            <a:r>
              <a:rPr lang="en-US" b="1" dirty="0"/>
              <a:t>Suggestions from Previous Meetings: November  2022</a:t>
            </a:r>
          </a:p>
        </p:txBody>
      </p:sp>
      <p:sp>
        <p:nvSpPr>
          <p:cNvPr id="3" name="Content Placeholder 2">
            <a:extLst>
              <a:ext uri="{FF2B5EF4-FFF2-40B4-BE49-F238E27FC236}">
                <a16:creationId xmlns:a16="http://schemas.microsoft.com/office/drawing/2014/main" id="{E6DE39C5-7EBC-4B42-BFF9-2D67FEF33760}"/>
              </a:ext>
            </a:extLst>
          </p:cNvPr>
          <p:cNvSpPr>
            <a:spLocks noGrp="1"/>
          </p:cNvSpPr>
          <p:nvPr>
            <p:ph idx="1"/>
          </p:nvPr>
        </p:nvSpPr>
        <p:spPr/>
        <p:txBody>
          <a:bodyPr>
            <a:normAutofit fontScale="92500" lnSpcReduction="20000"/>
          </a:bodyPr>
          <a:lstStyle/>
          <a:p>
            <a:r>
              <a:rPr lang="en-US" sz="2200" dirty="0"/>
              <a:t>Format:</a:t>
            </a:r>
          </a:p>
          <a:p>
            <a:pPr lvl="1"/>
            <a:r>
              <a:rPr lang="en-US" sz="2000" dirty="0"/>
              <a:t>Folks are OK with an evening format (9.00-13.00 CA/17.00-21.00 UK), either Saturday or Sunday</a:t>
            </a:r>
          </a:p>
          <a:p>
            <a:pPr lvl="1"/>
            <a:r>
              <a:rPr lang="en-US" sz="2000" dirty="0"/>
              <a:t>Might do a shorter format, or people can just drop in &amp; out</a:t>
            </a:r>
          </a:p>
          <a:p>
            <a:pPr lvl="1"/>
            <a:r>
              <a:rPr lang="en-US" sz="2000" dirty="0"/>
              <a:t>Maybe not try to do everything in one session, but alternate</a:t>
            </a:r>
          </a:p>
          <a:p>
            <a:r>
              <a:rPr lang="en-US" sz="2200" dirty="0"/>
              <a:t>Content:</a:t>
            </a:r>
          </a:p>
          <a:p>
            <a:pPr lvl="1"/>
            <a:r>
              <a:rPr lang="en-US" sz="2000" dirty="0"/>
              <a:t>People like the videos, but also the collegiality</a:t>
            </a:r>
          </a:p>
          <a:p>
            <a:pPr lvl="1"/>
            <a:r>
              <a:rPr lang="en-US" sz="2000" dirty="0"/>
              <a:t>There is some interest in more in-depth presentations of specific EFT processes</a:t>
            </a:r>
          </a:p>
          <a:p>
            <a:r>
              <a:rPr lang="en-US" sz="2000" dirty="0"/>
              <a:t>Question: Where to find CPD on EFT? Beyond Levels 1 &amp; 2</a:t>
            </a:r>
          </a:p>
          <a:p>
            <a:endParaRPr lang="en-US" sz="2200" dirty="0"/>
          </a:p>
        </p:txBody>
      </p:sp>
    </p:spTree>
    <p:extLst>
      <p:ext uri="{BB962C8B-B14F-4D97-AF65-F5344CB8AC3E}">
        <p14:creationId xmlns:p14="http://schemas.microsoft.com/office/powerpoint/2010/main" val="4032439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33ADA-8DE4-004E-8702-4728289B62C6}"/>
              </a:ext>
            </a:extLst>
          </p:cNvPr>
          <p:cNvSpPr>
            <a:spLocks noGrp="1"/>
          </p:cNvSpPr>
          <p:nvPr>
            <p:ph type="title"/>
          </p:nvPr>
        </p:nvSpPr>
        <p:spPr/>
        <p:txBody>
          <a:bodyPr/>
          <a:lstStyle/>
          <a:p>
            <a:r>
              <a:rPr lang="en-US" b="1" dirty="0"/>
              <a:t>This Meeting: Detailed Timetable</a:t>
            </a:r>
          </a:p>
        </p:txBody>
      </p:sp>
      <p:sp>
        <p:nvSpPr>
          <p:cNvPr id="3" name="Content Placeholder 2">
            <a:extLst>
              <a:ext uri="{FF2B5EF4-FFF2-40B4-BE49-F238E27FC236}">
                <a16:creationId xmlns:a16="http://schemas.microsoft.com/office/drawing/2014/main" id="{6AE89CCE-63D1-6D49-87A0-0F2AD3F147C8}"/>
              </a:ext>
            </a:extLst>
          </p:cNvPr>
          <p:cNvSpPr>
            <a:spLocks noGrp="1"/>
          </p:cNvSpPr>
          <p:nvPr>
            <p:ph idx="1"/>
          </p:nvPr>
        </p:nvSpPr>
        <p:spPr>
          <a:xfrm>
            <a:off x="234516" y="2130014"/>
            <a:ext cx="11168589" cy="4991548"/>
          </a:xfrm>
        </p:spPr>
        <p:txBody>
          <a:bodyPr>
            <a:normAutofit fontScale="92500"/>
          </a:bodyPr>
          <a:lstStyle/>
          <a:p>
            <a:r>
              <a:rPr lang="en-GB" sz="2400" dirty="0">
                <a:effectLst/>
                <a:latin typeface="Times New Roman" panose="02020603050405020304" pitchFamily="18" charset="0"/>
                <a:ea typeface="Times New Roman" panose="02020603050405020304" pitchFamily="18" charset="0"/>
              </a:rPr>
              <a:t>17.00: </a:t>
            </a:r>
            <a:r>
              <a:rPr lang="en-GB" sz="2400" b="1" i="1" dirty="0">
                <a:latin typeface="Times New Roman" panose="02020603050405020304" pitchFamily="18" charset="0"/>
                <a:ea typeface="Times New Roman" panose="02020603050405020304" pitchFamily="18" charset="0"/>
              </a:rPr>
              <a:t>Segment 1a: </a:t>
            </a:r>
            <a:r>
              <a:rPr lang="en-GB" sz="2400" b="1" i="1" dirty="0">
                <a:effectLst/>
                <a:latin typeface="Times New Roman" panose="02020603050405020304" pitchFamily="18" charset="0"/>
                <a:ea typeface="Times New Roman" panose="02020603050405020304" pitchFamily="18" charset="0"/>
              </a:rPr>
              <a:t>Institute Report</a:t>
            </a:r>
            <a:r>
              <a:rPr lang="en-GB" sz="2400" dirty="0">
                <a:effectLst/>
                <a:latin typeface="Times New Roman" panose="02020603050405020304" pitchFamily="18" charset="0"/>
                <a:ea typeface="Times New Roman" panose="02020603050405020304" pitchFamily="18" charset="0"/>
              </a:rPr>
              <a:t>: Welcome; Scottish EFT Institute </a:t>
            </a:r>
            <a:r>
              <a:rPr lang="en-GB" sz="2400" dirty="0">
                <a:latin typeface="Times New Roman" panose="02020603050405020304" pitchFamily="18" charset="0"/>
                <a:ea typeface="Times New Roman" panose="02020603050405020304" pitchFamily="18" charset="0"/>
              </a:rPr>
              <a:t>update (30 min)</a:t>
            </a:r>
          </a:p>
          <a:p>
            <a:r>
              <a:rPr lang="en-GB" sz="2400" dirty="0">
                <a:latin typeface="Times New Roman" panose="02020603050405020304" pitchFamily="18" charset="0"/>
                <a:ea typeface="Times New Roman" panose="02020603050405020304" pitchFamily="18" charset="0"/>
              </a:rPr>
              <a:t>17.30: </a:t>
            </a:r>
            <a:r>
              <a:rPr lang="en-GB" sz="2400" b="1" i="1" dirty="0">
                <a:latin typeface="Times New Roman" panose="02020603050405020304" pitchFamily="18" charset="0"/>
                <a:ea typeface="Times New Roman" panose="02020603050405020304" pitchFamily="18" charset="0"/>
              </a:rPr>
              <a:t>Segment 1b: EFT Update Presentation</a:t>
            </a:r>
            <a:r>
              <a:rPr lang="en-GB" sz="2400" dirty="0">
                <a:effectLst/>
                <a:latin typeface="Times New Roman" panose="02020603050405020304" pitchFamily="18" charset="0"/>
                <a:ea typeface="Times New Roman" panose="02020603050405020304" pitchFamily="18" charset="0"/>
              </a:rPr>
              <a:t>:</a:t>
            </a:r>
            <a:r>
              <a:rPr lang="en-GB" sz="2400" dirty="0">
                <a:latin typeface="Times New Roman" panose="02020603050405020304" pitchFamily="18" charset="0"/>
                <a:ea typeface="Times New Roman" panose="02020603050405020304" pitchFamily="18" charset="0"/>
              </a:rPr>
              <a:t> </a:t>
            </a:r>
            <a:r>
              <a:rPr lang="en-GB" sz="2400" b="1" i="1" dirty="0">
                <a:latin typeface="Times New Roman" panose="02020603050405020304" pitchFamily="18" charset="0"/>
                <a:ea typeface="Times New Roman" panose="02020603050405020304" pitchFamily="18" charset="0"/>
              </a:rPr>
              <a:t>A New Look at EFT Supervision: Highlights from the ISEFT Supervisor Training Webinar </a:t>
            </a:r>
            <a:r>
              <a:rPr lang="en-GB" sz="2400" dirty="0">
                <a:effectLst/>
                <a:latin typeface="Times New Roman" panose="02020603050405020304" pitchFamily="18" charset="0"/>
                <a:ea typeface="Times New Roman" panose="02020603050405020304" pitchFamily="18" charset="0"/>
              </a:rPr>
              <a:t>(10 min)</a:t>
            </a:r>
          </a:p>
          <a:p>
            <a:r>
              <a:rPr lang="en-GB" sz="2400" dirty="0">
                <a:effectLst/>
                <a:latin typeface="Times New Roman" panose="02020603050405020304" pitchFamily="18" charset="0"/>
                <a:ea typeface="Times New Roman" panose="02020603050405020304" pitchFamily="18" charset="0"/>
              </a:rPr>
              <a:t>17.45: </a:t>
            </a:r>
            <a:r>
              <a:rPr lang="en-GB" sz="2400" b="1" i="1" dirty="0">
                <a:latin typeface="Times New Roman" panose="02020603050405020304" pitchFamily="18" charset="0"/>
                <a:ea typeface="Times New Roman" panose="02020603050405020304" pitchFamily="18" charset="0"/>
              </a:rPr>
              <a:t>Segment 2: Les Greenberg, Three Approaches to Psychotherapy with a Female Client </a:t>
            </a:r>
            <a:r>
              <a:rPr lang="en-GB" sz="2400" dirty="0">
                <a:latin typeface="Times New Roman" panose="02020603050405020304" pitchFamily="18" charset="0"/>
                <a:ea typeface="Times New Roman" panose="02020603050405020304" pitchFamily="18" charset="0"/>
              </a:rPr>
              <a:t>(APA </a:t>
            </a:r>
            <a:r>
              <a:rPr lang="en-GB" sz="2400" dirty="0" err="1">
                <a:latin typeface="Times New Roman" panose="02020603050405020304" pitchFamily="18" charset="0"/>
                <a:ea typeface="Times New Roman" panose="02020603050405020304" pitchFamily="18" charset="0"/>
              </a:rPr>
              <a:t>PsycTherapy</a:t>
            </a:r>
            <a:r>
              <a:rPr lang="en-GB" sz="2400" dirty="0">
                <a:latin typeface="Times New Roman" panose="02020603050405020304" pitchFamily="18" charset="0"/>
                <a:ea typeface="Times New Roman" panose="02020603050405020304" pitchFamily="18" charset="0"/>
              </a:rPr>
              <a:t>) </a:t>
            </a:r>
            <a:r>
              <a:rPr lang="en-GB" sz="2400" dirty="0">
                <a:effectLst/>
                <a:latin typeface="Times New Roman" panose="02020603050405020304" pitchFamily="18" charset="0"/>
                <a:ea typeface="Times New Roman" panose="02020603050405020304" pitchFamily="18" charset="0"/>
              </a:rPr>
              <a:t>(60 min)</a:t>
            </a:r>
          </a:p>
          <a:p>
            <a:r>
              <a:rPr lang="en-GB" sz="2400" dirty="0">
                <a:effectLst/>
                <a:latin typeface="Times New Roman" panose="02020603050405020304" pitchFamily="18" charset="0"/>
                <a:ea typeface="Times New Roman" panose="02020603050405020304" pitchFamily="18" charset="0"/>
              </a:rPr>
              <a:t>18.45: </a:t>
            </a:r>
            <a:r>
              <a:rPr lang="en-GB" sz="2400" b="1" i="1" dirty="0">
                <a:effectLst/>
                <a:latin typeface="Times New Roman" panose="02020603050405020304" pitchFamily="18" charset="0"/>
                <a:ea typeface="Times New Roman" panose="02020603050405020304" pitchFamily="18" charset="0"/>
              </a:rPr>
              <a:t>Segment 3: D</a:t>
            </a:r>
            <a:r>
              <a:rPr lang="en-GB" sz="2400" b="1" i="1" dirty="0">
                <a:latin typeface="Times New Roman" panose="02020603050405020304" pitchFamily="18" charset="0"/>
                <a:ea typeface="Times New Roman" panose="02020603050405020304" pitchFamily="18" charset="0"/>
              </a:rPr>
              <a:t>iscussion: Video discussion/Check-in/Networking</a:t>
            </a:r>
            <a:r>
              <a:rPr lang="en-GB" sz="2400" dirty="0">
                <a:effectLst/>
                <a:latin typeface="Times New Roman" panose="02020603050405020304" pitchFamily="18" charset="0"/>
                <a:ea typeface="Times New Roman" panose="02020603050405020304" pitchFamily="18" charset="0"/>
              </a:rPr>
              <a:t>: Have a cup of tea/coffee and a snack while you talk with others in the community; we will make break-out rooms available smaller conversations and for discussing the video.  (about 30 min)</a:t>
            </a:r>
          </a:p>
          <a:p>
            <a:r>
              <a:rPr lang="en-GB" sz="2400" dirty="0">
                <a:effectLst/>
                <a:latin typeface="Times New Roman" panose="02020603050405020304" pitchFamily="18" charset="0"/>
                <a:ea typeface="Times New Roman" panose="02020603050405020304" pitchFamily="18" charset="0"/>
              </a:rPr>
              <a:t>19.15: </a:t>
            </a:r>
            <a:r>
              <a:rPr lang="en-GB" sz="2400" b="1" i="1" dirty="0">
                <a:latin typeface="Times New Roman" panose="02020603050405020304" pitchFamily="18" charset="0"/>
                <a:ea typeface="Times New Roman" panose="02020603050405020304" pitchFamily="18" charset="0"/>
              </a:rPr>
              <a:t>Segment 4: P</a:t>
            </a:r>
            <a:r>
              <a:rPr lang="en-GB" sz="2400" b="1" i="1" dirty="0">
                <a:effectLst/>
                <a:latin typeface="Times New Roman" panose="02020603050405020304" pitchFamily="18" charset="0"/>
                <a:ea typeface="Times New Roman" panose="02020603050405020304" pitchFamily="18" charset="0"/>
              </a:rPr>
              <a:t>ractice Segment</a:t>
            </a:r>
            <a:r>
              <a:rPr lang="en-GB" sz="2400" dirty="0">
                <a:effectLst/>
                <a:latin typeface="Times New Roman" panose="02020603050405020304" pitchFamily="18" charset="0"/>
                <a:ea typeface="Times New Roman" panose="02020603050405020304" pitchFamily="18" charset="0"/>
              </a:rPr>
              <a:t>: Skill practice/embody a client/peer supervision (45 min)</a:t>
            </a:r>
          </a:p>
          <a:p>
            <a:r>
              <a:rPr lang="en-GB" sz="2400" dirty="0">
                <a:latin typeface="Times New Roman" panose="02020603050405020304" pitchFamily="18" charset="0"/>
                <a:ea typeface="Times New Roman" panose="02020603050405020304" pitchFamily="18" charset="0"/>
              </a:rPr>
              <a:t>20</a:t>
            </a:r>
            <a:r>
              <a:rPr lang="en-GB" sz="2400" dirty="0">
                <a:effectLst/>
                <a:latin typeface="Times New Roman" panose="02020603050405020304" pitchFamily="18" charset="0"/>
                <a:ea typeface="Times New Roman" panose="02020603050405020304" pitchFamily="18" charset="0"/>
              </a:rPr>
              <a:t>.00: </a:t>
            </a:r>
            <a:r>
              <a:rPr lang="en-GB" sz="2400" b="1" i="1" dirty="0">
                <a:effectLst/>
                <a:latin typeface="Times New Roman" panose="02020603050405020304" pitchFamily="18" charset="0"/>
                <a:ea typeface="Times New Roman" panose="02020603050405020304" pitchFamily="18" charset="0"/>
              </a:rPr>
              <a:t>Segment 5: </a:t>
            </a:r>
            <a:r>
              <a:rPr lang="en-GB" sz="2400" b="1" i="1" dirty="0">
                <a:latin typeface="Times New Roman" panose="02020603050405020304" pitchFamily="18" charset="0"/>
                <a:ea typeface="Times New Roman" panose="02020603050405020304" pitchFamily="18" charset="0"/>
              </a:rPr>
              <a:t>Processing/Feedback/Q&amp;A</a:t>
            </a:r>
            <a:r>
              <a:rPr lang="en-GB" sz="2400" dirty="0">
                <a:latin typeface="Times New Roman" panose="02020603050405020304" pitchFamily="18" charset="0"/>
                <a:ea typeface="Times New Roman" panose="02020603050405020304" pitchFamily="18" charset="0"/>
              </a:rPr>
              <a:t>: </a:t>
            </a:r>
            <a:r>
              <a:rPr lang="en-GB" sz="2400" dirty="0">
                <a:effectLst/>
                <a:latin typeface="Times New Roman" panose="02020603050405020304" pitchFamily="18" charset="0"/>
                <a:ea typeface="Times New Roman" panose="02020603050405020304" pitchFamily="18" charset="0"/>
              </a:rPr>
              <a:t>(15-30 min)</a:t>
            </a:r>
          </a:p>
          <a:p>
            <a:r>
              <a:rPr lang="en-GB" sz="2400" dirty="0">
                <a:latin typeface="Times New Roman" panose="02020603050405020304" pitchFamily="18" charset="0"/>
                <a:ea typeface="Times New Roman" panose="02020603050405020304" pitchFamily="18" charset="0"/>
              </a:rPr>
              <a:t>20:15 - 20</a:t>
            </a:r>
            <a:r>
              <a:rPr lang="en-GB" sz="2400" dirty="0">
                <a:effectLst/>
                <a:latin typeface="Times New Roman" panose="02020603050405020304" pitchFamily="18" charset="0"/>
                <a:ea typeface="Times New Roman" panose="02020603050405020304" pitchFamily="18" charset="0"/>
              </a:rPr>
              <a:t>.30</a:t>
            </a:r>
            <a:r>
              <a:rPr lang="en-GB" sz="2400" dirty="0">
                <a:latin typeface="Times New Roman" panose="02020603050405020304" pitchFamily="18" charset="0"/>
                <a:ea typeface="Times New Roman" panose="02020603050405020304" pitchFamily="18" charset="0"/>
              </a:rPr>
              <a:t>: End</a:t>
            </a:r>
            <a:endParaRPr lang="en-GB"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54977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8F6F2-B2ED-A049-8DB9-8FE16E3376CB}"/>
              </a:ext>
            </a:extLst>
          </p:cNvPr>
          <p:cNvSpPr>
            <a:spLocks noGrp="1"/>
          </p:cNvSpPr>
          <p:nvPr>
            <p:ph type="ctrTitle"/>
          </p:nvPr>
        </p:nvSpPr>
        <p:spPr>
          <a:xfrm>
            <a:off x="1154955" y="2099733"/>
            <a:ext cx="7647669" cy="2677648"/>
          </a:xfrm>
        </p:spPr>
        <p:txBody>
          <a:bodyPr/>
          <a:lstStyle/>
          <a:p>
            <a:r>
              <a:rPr lang="en-US" b="1" dirty="0"/>
              <a:t>Segment 1: </a:t>
            </a:r>
            <a:br>
              <a:rPr lang="en-US" b="1" dirty="0"/>
            </a:br>
            <a:r>
              <a:rPr lang="en-US" b="1" dirty="0"/>
              <a:t>Scottish EFT Institute Update &amp; Brief Presentation</a:t>
            </a:r>
          </a:p>
        </p:txBody>
      </p:sp>
    </p:spTree>
    <p:extLst>
      <p:ext uri="{BB962C8B-B14F-4D97-AF65-F5344CB8AC3E}">
        <p14:creationId xmlns:p14="http://schemas.microsoft.com/office/powerpoint/2010/main" val="680425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42931-2416-D543-9D18-A6C56B80CAB3}"/>
              </a:ext>
            </a:extLst>
          </p:cNvPr>
          <p:cNvSpPr>
            <a:spLocks noGrp="1"/>
          </p:cNvSpPr>
          <p:nvPr>
            <p:ph type="title"/>
          </p:nvPr>
        </p:nvSpPr>
        <p:spPr/>
        <p:txBody>
          <a:bodyPr/>
          <a:lstStyle/>
          <a:p>
            <a:r>
              <a:rPr lang="en-US" b="1" dirty="0"/>
              <a:t>SI-EFT Website Update</a:t>
            </a:r>
          </a:p>
        </p:txBody>
      </p:sp>
      <p:sp>
        <p:nvSpPr>
          <p:cNvPr id="3" name="Content Placeholder 2">
            <a:extLst>
              <a:ext uri="{FF2B5EF4-FFF2-40B4-BE49-F238E27FC236}">
                <a16:creationId xmlns:a16="http://schemas.microsoft.com/office/drawing/2014/main" id="{1E01AF23-10D8-184A-9533-E1FA1A4FA747}"/>
              </a:ext>
            </a:extLst>
          </p:cNvPr>
          <p:cNvSpPr>
            <a:spLocks noGrp="1"/>
          </p:cNvSpPr>
          <p:nvPr>
            <p:ph idx="1"/>
          </p:nvPr>
        </p:nvSpPr>
        <p:spPr>
          <a:xfrm>
            <a:off x="1154954" y="2603499"/>
            <a:ext cx="8825659" cy="3935523"/>
          </a:xfrm>
        </p:spPr>
        <p:txBody>
          <a:bodyPr>
            <a:normAutofit/>
          </a:bodyPr>
          <a:lstStyle/>
          <a:p>
            <a:r>
              <a:rPr lang="en-US" sz="2400" dirty="0">
                <a:hlinkClick r:id="rId3"/>
              </a:rPr>
              <a:t>http://www.eft-scotland.org/</a:t>
            </a:r>
            <a:endParaRPr lang="en-US" sz="2400" dirty="0"/>
          </a:p>
          <a:p>
            <a:r>
              <a:rPr lang="en-US" sz="2400" dirty="0"/>
              <a:t>Webmasters: Ligia &amp; Daniel </a:t>
            </a:r>
            <a:r>
              <a:rPr lang="en-GB" sz="2400" dirty="0" err="1"/>
              <a:t>Manastireanu</a:t>
            </a:r>
            <a:endParaRPr lang="en-GB" sz="2400" dirty="0"/>
          </a:p>
          <a:p>
            <a:r>
              <a:rPr lang="en-GB" sz="2400" dirty="0"/>
              <a:t>Useful material on </a:t>
            </a:r>
            <a:r>
              <a:rPr lang="en-GB" sz="2400" b="1" dirty="0"/>
              <a:t>Research, Resources</a:t>
            </a:r>
          </a:p>
          <a:p>
            <a:r>
              <a:rPr lang="en-GB" sz="2400" dirty="0">
                <a:highlight>
                  <a:srgbClr val="FFFF00"/>
                </a:highlight>
              </a:rPr>
              <a:t>We have re-done and updated the </a:t>
            </a:r>
            <a:r>
              <a:rPr lang="en-GB" sz="2400" b="1" dirty="0">
                <a:highlight>
                  <a:srgbClr val="FFFF00"/>
                </a:highlight>
              </a:rPr>
              <a:t>Find a Therapist </a:t>
            </a:r>
            <a:r>
              <a:rPr lang="en-GB" sz="2400" dirty="0">
                <a:highlight>
                  <a:srgbClr val="FFFF00"/>
                </a:highlight>
              </a:rPr>
              <a:t>page: http://</a:t>
            </a:r>
            <a:r>
              <a:rPr lang="en-GB" sz="2400" dirty="0" err="1">
                <a:highlight>
                  <a:srgbClr val="FFFF00"/>
                </a:highlight>
              </a:rPr>
              <a:t>www.eft-scotland.org</a:t>
            </a:r>
            <a:r>
              <a:rPr lang="en-GB" sz="2400" dirty="0">
                <a:highlight>
                  <a:srgbClr val="FFFF00"/>
                </a:highlight>
              </a:rPr>
              <a:t>/?</a:t>
            </a:r>
            <a:r>
              <a:rPr lang="en-GB" sz="2400" dirty="0" err="1">
                <a:highlight>
                  <a:srgbClr val="FFFF00"/>
                </a:highlight>
              </a:rPr>
              <a:t>page_id</a:t>
            </a:r>
            <a:r>
              <a:rPr lang="en-GB" sz="2400" dirty="0">
                <a:highlight>
                  <a:srgbClr val="FFFF00"/>
                </a:highlight>
              </a:rPr>
              <a:t>=503</a:t>
            </a:r>
          </a:p>
          <a:p>
            <a:pPr lvl="1"/>
            <a:r>
              <a:rPr lang="en-GB" sz="2200" dirty="0">
                <a:highlight>
                  <a:srgbClr val="FFFF00"/>
                </a:highlight>
              </a:rPr>
              <a:t>Please contact us for additions and corrections via the </a:t>
            </a:r>
            <a:r>
              <a:rPr lang="en-GB" sz="2200" b="1" dirty="0">
                <a:highlight>
                  <a:srgbClr val="FFFF00"/>
                </a:highlight>
              </a:rPr>
              <a:t>Contact Us </a:t>
            </a:r>
            <a:r>
              <a:rPr lang="en-GB" sz="2200" dirty="0">
                <a:highlight>
                  <a:srgbClr val="FFFF00"/>
                </a:highlight>
              </a:rPr>
              <a:t>page</a:t>
            </a:r>
          </a:p>
          <a:p>
            <a:r>
              <a:rPr lang="en-GB" sz="2400" dirty="0"/>
              <a:t>Payment portal for </a:t>
            </a:r>
            <a:r>
              <a:rPr lang="en-GB" sz="2400" b="1" dirty="0"/>
              <a:t>donations</a:t>
            </a:r>
            <a:r>
              <a:rPr lang="en-GB" sz="2400" dirty="0"/>
              <a:t> via PayPal</a:t>
            </a:r>
          </a:p>
          <a:p>
            <a:endParaRPr lang="en-US" sz="2400" dirty="0"/>
          </a:p>
        </p:txBody>
      </p:sp>
    </p:spTree>
    <p:extLst>
      <p:ext uri="{BB962C8B-B14F-4D97-AF65-F5344CB8AC3E}">
        <p14:creationId xmlns:p14="http://schemas.microsoft.com/office/powerpoint/2010/main" val="2751352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F3E3-AA3D-E660-EBAB-38EDAADB3192}"/>
              </a:ext>
            </a:extLst>
          </p:cNvPr>
          <p:cNvSpPr>
            <a:spLocks noGrp="1"/>
          </p:cNvSpPr>
          <p:nvPr>
            <p:ph type="title"/>
          </p:nvPr>
        </p:nvSpPr>
        <p:spPr>
          <a:xfrm>
            <a:off x="1154954" y="838200"/>
            <a:ext cx="8825659" cy="706964"/>
          </a:xfrm>
        </p:spPr>
        <p:txBody>
          <a:bodyPr/>
          <a:lstStyle/>
          <a:p>
            <a:r>
              <a:rPr lang="en-US" b="1" dirty="0"/>
              <a:t>ISEFT 2025 Conference: </a:t>
            </a:r>
            <a:br>
              <a:rPr lang="en-US" b="1" dirty="0"/>
            </a:br>
            <a:r>
              <a:rPr lang="en-US" b="1" dirty="0"/>
              <a:t>Bucharest, Romania</a:t>
            </a:r>
          </a:p>
        </p:txBody>
      </p:sp>
      <p:sp>
        <p:nvSpPr>
          <p:cNvPr id="3" name="Content Placeholder 2">
            <a:extLst>
              <a:ext uri="{FF2B5EF4-FFF2-40B4-BE49-F238E27FC236}">
                <a16:creationId xmlns:a16="http://schemas.microsoft.com/office/drawing/2014/main" id="{49324F4F-1219-86FC-5CCA-F29FCA0A2840}"/>
              </a:ext>
            </a:extLst>
          </p:cNvPr>
          <p:cNvSpPr>
            <a:spLocks noGrp="1"/>
          </p:cNvSpPr>
          <p:nvPr>
            <p:ph idx="1"/>
          </p:nvPr>
        </p:nvSpPr>
        <p:spPr>
          <a:xfrm>
            <a:off x="1154954" y="2603500"/>
            <a:ext cx="8825659" cy="3755736"/>
          </a:xfrm>
        </p:spPr>
        <p:txBody>
          <a:bodyPr/>
          <a:lstStyle/>
          <a:p>
            <a:r>
              <a:rPr lang="en-US" sz="2400" dirty="0"/>
              <a:t>Main Conference: 2-3 July 2025; Trainer Meeting: 30 June – 1 July</a:t>
            </a:r>
          </a:p>
          <a:p>
            <a:r>
              <a:rPr lang="en-US" sz="2400" dirty="0"/>
              <a:t>Nearly 500 registered already!</a:t>
            </a:r>
          </a:p>
          <a:p>
            <a:r>
              <a:rPr lang="en-US" sz="2400" dirty="0"/>
              <a:t>Website: </a:t>
            </a:r>
            <a:r>
              <a:rPr lang="en-US" sz="2400" dirty="0">
                <a:hlinkClick r:id="rId2"/>
              </a:rPr>
              <a:t>https://www.iseftconference.com/?lang=en</a:t>
            </a:r>
            <a:endParaRPr lang="en-US" sz="2400" dirty="0"/>
          </a:p>
          <a:p>
            <a:pPr marL="0" indent="0">
              <a:buNone/>
            </a:pPr>
            <a:endParaRPr lang="en-US" dirty="0"/>
          </a:p>
        </p:txBody>
      </p:sp>
    </p:spTree>
    <p:extLst>
      <p:ext uri="{BB962C8B-B14F-4D97-AF65-F5344CB8AC3E}">
        <p14:creationId xmlns:p14="http://schemas.microsoft.com/office/powerpoint/2010/main" val="3939890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50706F-3348-4D8C-EFAA-1CAF4CC0E7AF}"/>
              </a:ext>
            </a:extLst>
          </p:cNvPr>
          <p:cNvSpPr>
            <a:spLocks noGrp="1"/>
          </p:cNvSpPr>
          <p:nvPr>
            <p:ph type="ctrTitle"/>
          </p:nvPr>
        </p:nvSpPr>
        <p:spPr/>
        <p:txBody>
          <a:bodyPr/>
          <a:lstStyle/>
          <a:p>
            <a:endParaRPr lang="nb-NO"/>
          </a:p>
        </p:txBody>
      </p:sp>
      <p:sp>
        <p:nvSpPr>
          <p:cNvPr id="3" name="Undertittel 2">
            <a:extLst>
              <a:ext uri="{FF2B5EF4-FFF2-40B4-BE49-F238E27FC236}">
                <a16:creationId xmlns:a16="http://schemas.microsoft.com/office/drawing/2014/main" id="{1DDDD204-360A-D839-EB84-D8D9A199CF49}"/>
              </a:ext>
            </a:extLst>
          </p:cNvPr>
          <p:cNvSpPr>
            <a:spLocks noGrp="1"/>
          </p:cNvSpPr>
          <p:nvPr>
            <p:ph type="subTitle" idx="1"/>
          </p:nvPr>
        </p:nvSpPr>
        <p:spPr/>
        <p:txBody>
          <a:bodyPr/>
          <a:lstStyle/>
          <a:p>
            <a:endParaRPr lang="nb-NO"/>
          </a:p>
        </p:txBody>
      </p:sp>
      <p:pic>
        <p:nvPicPr>
          <p:cNvPr id="7" name="Bilde 6" descr="Et bilde som inneholder tekst, Menneskeansikt, smil, kvinne&#10;&#10;Automatisk generert beskrivelse">
            <a:extLst>
              <a:ext uri="{FF2B5EF4-FFF2-40B4-BE49-F238E27FC236}">
                <a16:creationId xmlns:a16="http://schemas.microsoft.com/office/drawing/2014/main" id="{8EFBEA8F-4028-9D46-E0EF-883A2AAD9B1E}"/>
              </a:ext>
            </a:extLst>
          </p:cNvPr>
          <p:cNvPicPr>
            <a:picLocks noChangeAspect="1"/>
          </p:cNvPicPr>
          <p:nvPr/>
        </p:nvPicPr>
        <p:blipFill>
          <a:blip r:embed="rId2"/>
          <a:stretch>
            <a:fillRect/>
          </a:stretch>
        </p:blipFill>
        <p:spPr>
          <a:xfrm>
            <a:off x="1185" y="11151"/>
            <a:ext cx="12189630" cy="6858000"/>
          </a:xfrm>
          <a:prstGeom prst="rect">
            <a:avLst/>
          </a:prstGeom>
        </p:spPr>
      </p:pic>
    </p:spTree>
    <p:extLst>
      <p:ext uri="{BB962C8B-B14F-4D97-AF65-F5344CB8AC3E}">
        <p14:creationId xmlns:p14="http://schemas.microsoft.com/office/powerpoint/2010/main" val="16421780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{AA204AEB-1AA5-2B42-96CB-E6657C2A9589}tf10001076</Template>
  <TotalTime>137214</TotalTime>
  <Words>3370</Words>
  <Application>Microsoft Macintosh PowerPoint</Application>
  <PresentationFormat>Widescreen</PresentationFormat>
  <Paragraphs>234</Paragraphs>
  <Slides>40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Calibri</vt:lpstr>
      <vt:lpstr>Century Gothic</vt:lpstr>
      <vt:lpstr>Times New Roman</vt:lpstr>
      <vt:lpstr>Wingdings 3</vt:lpstr>
      <vt:lpstr>Ion Boardroom</vt:lpstr>
      <vt:lpstr>May 2025 Scottish EFT Network Meeting,  Thursday, 15 May 2025</vt:lpstr>
      <vt:lpstr>Welcome</vt:lpstr>
      <vt:lpstr>Who’s Here?</vt:lpstr>
      <vt:lpstr>This Meeting: Using Zoom</vt:lpstr>
      <vt:lpstr>This Meeting: Detailed Timetable</vt:lpstr>
      <vt:lpstr>Segment 1:  Scottish EFT Institute Update &amp; Brief Presentation</vt:lpstr>
      <vt:lpstr>SI-EFT Website Update</vt:lpstr>
      <vt:lpstr>ISEFT 2025 Conference:  Bucharest, Romania</vt:lpstr>
      <vt:lpstr>PowerPoint Presentation</vt:lpstr>
      <vt:lpstr>Upcoming Scottish EFT Trainings</vt:lpstr>
      <vt:lpstr>Upcoming Scottish EFT Trainings</vt:lpstr>
      <vt:lpstr>Other Local EFT Groups</vt:lpstr>
      <vt:lpstr>EFT Small Group Training/Development Opportunities</vt:lpstr>
      <vt:lpstr>Neurodiversity-Affirming EFT</vt:lpstr>
      <vt:lpstr>Other General EFT Resources</vt:lpstr>
      <vt:lpstr>Other General EFT Resources</vt:lpstr>
      <vt:lpstr>Upcoming Scottish EFT Network Meetings</vt:lpstr>
      <vt:lpstr>Robert Report: Recent EFT Publications/ Presentations/Work in Progress</vt:lpstr>
      <vt:lpstr>Presentation: Highlights from: A New Look at EFT Supervision: Review of the ISEFT Supervisor Training Webinar </vt:lpstr>
      <vt:lpstr>Presentation: A New Look at EFT Supervision: Re-ordering of the 8 core supervisor competences (Robert)  </vt:lpstr>
      <vt:lpstr>Presentation: A New Look at EFT Supervision: Key Learnings from the new EFT Supervisor Training courses (Imke Herrmann)</vt:lpstr>
      <vt:lpstr>Presentation: A New Look at EFT Supervision: Meta-Supervision in EFT (Lars Auszra)</vt:lpstr>
      <vt:lpstr>Presentation: A New Look at EFT Supervision: Meta-Supervision in EFT (Lars Auszra)</vt:lpstr>
      <vt:lpstr>Segment 2: EFT Video</vt:lpstr>
      <vt:lpstr>Segment 3: Video Discussion/ Check-in re: your EFT practice/General Networking</vt:lpstr>
      <vt:lpstr>Segment 4: Practice Segment </vt:lpstr>
      <vt:lpstr>Segment 5: Processing/Feedback/Q&amp;A</vt:lpstr>
      <vt:lpstr>Feedback/Suggestions from March Meeting</vt:lpstr>
      <vt:lpstr>Suggestions from January Meeting</vt:lpstr>
      <vt:lpstr>Suggestions from November Meeting</vt:lpstr>
      <vt:lpstr>Suggestions Sept-Oct Meeting</vt:lpstr>
      <vt:lpstr>Suggestions from previous meetings: May 2024</vt:lpstr>
      <vt:lpstr>Suggestions from Previous Meetings: Jan 2024</vt:lpstr>
      <vt:lpstr>Suggestions from Previous Meetings: Nov 2023</vt:lpstr>
      <vt:lpstr>Suggestions from Previous Meetings: Sept 2023</vt:lpstr>
      <vt:lpstr>Suggestions from Previous Meetings: July 2023</vt:lpstr>
      <vt:lpstr>Suggestions from Previous Meetings: May 2023</vt:lpstr>
      <vt:lpstr>Suggestions from Previous Meetings: March 2023</vt:lpstr>
      <vt:lpstr>Suggestions from Previous Meetings: January 2023</vt:lpstr>
      <vt:lpstr>Suggestions from Previous Meetings: November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Elliott</dc:creator>
  <cp:lastModifiedBy>Robert Elliott</cp:lastModifiedBy>
  <cp:revision>418</cp:revision>
  <dcterms:created xsi:type="dcterms:W3CDTF">2016-09-03T10:38:56Z</dcterms:created>
  <dcterms:modified xsi:type="dcterms:W3CDTF">2025-05-20T04:38:46Z</dcterms:modified>
</cp:coreProperties>
</file>