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6" r:id="rId2"/>
    <p:sldId id="284" r:id="rId3"/>
    <p:sldId id="314" r:id="rId4"/>
    <p:sldId id="302" r:id="rId5"/>
    <p:sldId id="374" r:id="rId6"/>
    <p:sldId id="303" r:id="rId7"/>
    <p:sldId id="311" r:id="rId8"/>
    <p:sldId id="382" r:id="rId9"/>
    <p:sldId id="281" r:id="rId10"/>
    <p:sldId id="372" r:id="rId11"/>
    <p:sldId id="313" r:id="rId12"/>
    <p:sldId id="390" r:id="rId13"/>
    <p:sldId id="308" r:id="rId14"/>
    <p:sldId id="408" r:id="rId15"/>
    <p:sldId id="409" r:id="rId16"/>
    <p:sldId id="288" r:id="rId17"/>
    <p:sldId id="350" r:id="rId18"/>
    <p:sldId id="400" r:id="rId19"/>
    <p:sldId id="402" r:id="rId20"/>
    <p:sldId id="406" r:id="rId21"/>
    <p:sldId id="407" r:id="rId22"/>
    <p:sldId id="309" r:id="rId23"/>
    <p:sldId id="312" r:id="rId24"/>
    <p:sldId id="403" r:id="rId25"/>
    <p:sldId id="404" r:id="rId26"/>
    <p:sldId id="405" r:id="rId27"/>
    <p:sldId id="369" r:id="rId28"/>
    <p:sldId id="412" r:id="rId29"/>
    <p:sldId id="411" r:id="rId30"/>
    <p:sldId id="305" r:id="rId31"/>
    <p:sldId id="332" r:id="rId32"/>
    <p:sldId id="410" r:id="rId33"/>
    <p:sldId id="401" r:id="rId34"/>
    <p:sldId id="396" r:id="rId35"/>
    <p:sldId id="387" r:id="rId36"/>
    <p:sldId id="381" r:id="rId37"/>
    <p:sldId id="371" r:id="rId38"/>
    <p:sldId id="35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Elliott" initials="RE" lastIdx="9" clrIdx="0">
    <p:extLst>
      <p:ext uri="{19B8F6BF-5375-455C-9EA6-DF929625EA0E}">
        <p15:presenceInfo xmlns:p15="http://schemas.microsoft.com/office/powerpoint/2012/main" userId="S::robert.elliott@strath.ac.uk::3b22fc13-25c1-47da-b7f3-0f2581ed4a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52"/>
    <p:restoredTop sz="91555"/>
  </p:normalViewPr>
  <p:slideViewPr>
    <p:cSldViewPr snapToGrid="0" snapToObjects="1">
      <p:cViewPr varScale="1">
        <p:scale>
          <a:sx n="105" d="100"/>
          <a:sy n="105" d="100"/>
        </p:scale>
        <p:origin x="720"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139C2-C4B3-F243-9186-A52D4A852EC5}" type="datetimeFigureOut">
              <a:rPr lang="en-US" smtClean="0"/>
              <a:t>1/13/24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A8C70-C148-204C-81D7-AFFB3229881A}" type="slidenum">
              <a:rPr lang="en-US" smtClean="0"/>
              <a:t>‹#›</a:t>
            </a:fld>
            <a:endParaRPr lang="en-US"/>
          </a:p>
        </p:txBody>
      </p:sp>
    </p:spTree>
    <p:extLst>
      <p:ext uri="{BB962C8B-B14F-4D97-AF65-F5344CB8AC3E}">
        <p14:creationId xmlns:p14="http://schemas.microsoft.com/office/powerpoint/2010/main" val="401184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5</a:t>
            </a:fld>
            <a:endParaRPr lang="en-US"/>
          </a:p>
        </p:txBody>
      </p:sp>
    </p:spTree>
    <p:extLst>
      <p:ext uri="{BB962C8B-B14F-4D97-AF65-F5344CB8AC3E}">
        <p14:creationId xmlns:p14="http://schemas.microsoft.com/office/powerpoint/2010/main" val="191685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A8C70-C148-204C-81D7-AFFB3229881A}" type="slidenum">
              <a:rPr lang="en-US" smtClean="0"/>
              <a:t>7</a:t>
            </a:fld>
            <a:endParaRPr lang="en-US"/>
          </a:p>
        </p:txBody>
      </p:sp>
    </p:spTree>
    <p:extLst>
      <p:ext uri="{BB962C8B-B14F-4D97-AF65-F5344CB8AC3E}">
        <p14:creationId xmlns:p14="http://schemas.microsoft.com/office/powerpoint/2010/main" val="64628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17</a:t>
            </a:fld>
            <a:endParaRPr lang="en-US"/>
          </a:p>
        </p:txBody>
      </p:sp>
    </p:spTree>
    <p:extLst>
      <p:ext uri="{BB962C8B-B14F-4D97-AF65-F5344CB8AC3E}">
        <p14:creationId xmlns:p14="http://schemas.microsoft.com/office/powerpoint/2010/main" val="371066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18</a:t>
            </a:fld>
            <a:endParaRPr lang="en-US"/>
          </a:p>
        </p:txBody>
      </p:sp>
    </p:spTree>
    <p:extLst>
      <p:ext uri="{BB962C8B-B14F-4D97-AF65-F5344CB8AC3E}">
        <p14:creationId xmlns:p14="http://schemas.microsoft.com/office/powerpoint/2010/main" val="60239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19</a:t>
            </a:fld>
            <a:endParaRPr lang="en-US"/>
          </a:p>
        </p:txBody>
      </p:sp>
    </p:spTree>
    <p:extLst>
      <p:ext uri="{BB962C8B-B14F-4D97-AF65-F5344CB8AC3E}">
        <p14:creationId xmlns:p14="http://schemas.microsoft.com/office/powerpoint/2010/main" val="160222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20</a:t>
            </a:fld>
            <a:endParaRPr lang="en-US"/>
          </a:p>
        </p:txBody>
      </p:sp>
    </p:spTree>
    <p:extLst>
      <p:ext uri="{BB962C8B-B14F-4D97-AF65-F5344CB8AC3E}">
        <p14:creationId xmlns:p14="http://schemas.microsoft.com/office/powerpoint/2010/main" val="3879292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1A8C70-C148-204C-81D7-AFFB3229881A}" type="slidenum">
              <a:rPr lang="en-US" smtClean="0"/>
              <a:t>30</a:t>
            </a:fld>
            <a:endParaRPr lang="en-US"/>
          </a:p>
        </p:txBody>
      </p:sp>
    </p:spTree>
    <p:extLst>
      <p:ext uri="{BB962C8B-B14F-4D97-AF65-F5344CB8AC3E}">
        <p14:creationId xmlns:p14="http://schemas.microsoft.com/office/powerpoint/2010/main" val="1046010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94529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13/01/2024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59367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691843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345307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866946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715F45-64E9-084B-8C97-FE9D72EF5018}" type="datetimeFigureOut">
              <a:rPr lang="en-GB" smtClean="0"/>
              <a:t>13/01/2024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894629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715F45-64E9-084B-8C97-FE9D72EF5018}" type="datetimeFigureOut">
              <a:rPr lang="en-GB" smtClean="0"/>
              <a:t>13/01/2024</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497750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2029028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99026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30484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15F45-64E9-084B-8C97-FE9D72EF5018}" type="datetimeFigureOut">
              <a:rPr lang="en-GB" smtClean="0"/>
              <a:t>13/01/2024</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46015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715F45-64E9-084B-8C97-FE9D72EF5018}" type="datetimeFigureOut">
              <a:rPr lang="en-GB" smtClean="0"/>
              <a:t>13/01/2024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75465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715F45-64E9-084B-8C97-FE9D72EF5018}" type="datetimeFigureOut">
              <a:rPr lang="en-GB" smtClean="0"/>
              <a:t>13/01/2024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48727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715F45-64E9-084B-8C97-FE9D72EF5018}" type="datetimeFigureOut">
              <a:rPr lang="en-GB" smtClean="0"/>
              <a:t>13/01/2024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28766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15F45-64E9-084B-8C97-FE9D72EF5018}" type="datetimeFigureOut">
              <a:rPr lang="en-GB" smtClean="0"/>
              <a:t>13/01/2024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53475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13/01/2024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125745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715F45-64E9-084B-8C97-FE9D72EF5018}" type="datetimeFigureOut">
              <a:rPr lang="en-GB" smtClean="0"/>
              <a:t>13/01/2024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70D24-75C1-8E44-A088-86BD5D249787}" type="slidenum">
              <a:rPr lang="en-GB" smtClean="0"/>
              <a:t>‹#›</a:t>
            </a:fld>
            <a:endParaRPr lang="en-GB"/>
          </a:p>
        </p:txBody>
      </p:sp>
    </p:spTree>
    <p:extLst>
      <p:ext uri="{BB962C8B-B14F-4D97-AF65-F5344CB8AC3E}">
        <p14:creationId xmlns:p14="http://schemas.microsoft.com/office/powerpoint/2010/main" val="64132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F715F45-64E9-084B-8C97-FE9D72EF5018}" type="datetimeFigureOut">
              <a:rPr lang="en-GB" smtClean="0"/>
              <a:t>13/01/2024</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770D24-75C1-8E44-A088-86BD5D249787}" type="slidenum">
              <a:rPr lang="en-GB" smtClean="0"/>
              <a:t>‹#›</a:t>
            </a:fld>
            <a:endParaRPr lang="en-GB"/>
          </a:p>
        </p:txBody>
      </p:sp>
    </p:spTree>
    <p:extLst>
      <p:ext uri="{BB962C8B-B14F-4D97-AF65-F5344CB8AC3E}">
        <p14:creationId xmlns:p14="http://schemas.microsoft.com/office/powerpoint/2010/main" val="153786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FTSoCal@gmail.com" TargetMode="External"/><Relationship Id="rId2" Type="http://schemas.openxmlformats.org/officeDocument/2006/relationships/hyperlink" Target="https://www.eftsocal.com/so/00Ob8TM8v/c?w=vsnopSs8s3ZJu_9zm8lh5H6gDXg5QQYHKa4U9s8FBm0.eyJ1IjoiaHR0cHM6Ly93d3cuZWZ0c29jYWwuY29tL3JzdnBmb3JlZnRzdXBwb3J0Z3JvdXAiLCJyIjoiOTIzMjc1NDUtOTZjMS00NjE5LThlYjAtOGMyNzM5ODVhMjcyIiwibSI6Im1haWwiLCJjIjoiMDBhNzAxZmYtNGM4ZC00ZGVjLTk3YjQtNWY1NDA4NTJmZGM5In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motionfocused.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ft-scotland.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ft-scotland.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emilyhmcardle@hotmail.com" TargetMode="External"/><Relationship Id="rId2" Type="http://schemas.openxmlformats.org/officeDocument/2006/relationships/hyperlink" Target="mailto:Eduarda.eft.nets@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2677648"/>
          </a:xfrm>
        </p:spPr>
        <p:txBody>
          <a:bodyPr/>
          <a:lstStyle/>
          <a:p>
            <a:r>
              <a:rPr lang="en-GB" dirty="0"/>
              <a:t>January 2024 Scottish EFT Network Meeting, </a:t>
            </a:r>
            <a:br>
              <a:rPr lang="en-GB" dirty="0"/>
            </a:br>
            <a:r>
              <a:rPr lang="en-GB" dirty="0"/>
              <a:t>Sunday, 14 Jan 2024</a:t>
            </a:r>
          </a:p>
        </p:txBody>
      </p:sp>
      <p:sp>
        <p:nvSpPr>
          <p:cNvPr id="3" name="Subtitle 2"/>
          <p:cNvSpPr>
            <a:spLocks noGrp="1"/>
          </p:cNvSpPr>
          <p:nvPr>
            <p:ph type="subTitle" idx="1"/>
          </p:nvPr>
        </p:nvSpPr>
        <p:spPr>
          <a:xfrm>
            <a:off x="1154955" y="4777380"/>
            <a:ext cx="8825658" cy="861420"/>
          </a:xfrm>
        </p:spPr>
        <p:txBody>
          <a:bodyPr>
            <a:normAutofit fontScale="92500" lnSpcReduction="10000"/>
          </a:bodyPr>
          <a:lstStyle/>
          <a:p>
            <a:r>
              <a:rPr lang="en-GB" sz="2400" b="1" dirty="0"/>
              <a:t>Scottish Institute</a:t>
            </a:r>
          </a:p>
          <a:p>
            <a:r>
              <a:rPr lang="en-GB" sz="2400" b="1" dirty="0"/>
              <a:t>for Emotion-Focused Therapy</a:t>
            </a:r>
          </a:p>
        </p:txBody>
      </p:sp>
    </p:spTree>
    <p:extLst>
      <p:ext uri="{BB962C8B-B14F-4D97-AF65-F5344CB8AC3E}">
        <p14:creationId xmlns:p14="http://schemas.microsoft.com/office/powerpoint/2010/main" val="132120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3FBFF-D124-964E-8854-770E7C6154B1}"/>
              </a:ext>
            </a:extLst>
          </p:cNvPr>
          <p:cNvSpPr>
            <a:spLocks noGrp="1"/>
          </p:cNvSpPr>
          <p:nvPr>
            <p:ph type="title"/>
          </p:nvPr>
        </p:nvSpPr>
        <p:spPr/>
        <p:txBody>
          <a:bodyPr/>
          <a:lstStyle/>
          <a:p>
            <a:r>
              <a:rPr lang="en-US" dirty="0"/>
              <a:t>Other Local Group Network Meetings</a:t>
            </a:r>
          </a:p>
        </p:txBody>
      </p:sp>
      <p:sp>
        <p:nvSpPr>
          <p:cNvPr id="3" name="Content Placeholder 2">
            <a:extLst>
              <a:ext uri="{FF2B5EF4-FFF2-40B4-BE49-F238E27FC236}">
                <a16:creationId xmlns:a16="http://schemas.microsoft.com/office/drawing/2014/main" id="{2645C984-933C-9A49-9A22-BA7C98A414D3}"/>
              </a:ext>
            </a:extLst>
          </p:cNvPr>
          <p:cNvSpPr>
            <a:spLocks noGrp="1"/>
          </p:cNvSpPr>
          <p:nvPr>
            <p:ph idx="1"/>
          </p:nvPr>
        </p:nvSpPr>
        <p:spPr/>
        <p:txBody>
          <a:bodyPr>
            <a:normAutofit/>
          </a:bodyPr>
          <a:lstStyle/>
          <a:p>
            <a:r>
              <a:rPr lang="en-US" sz="2400" b="1" dirty="0"/>
              <a:t>Cyprus EFT Institute: follows SI-EFT model: 4 hours; 9am – 1pm UK time</a:t>
            </a:r>
          </a:p>
          <a:p>
            <a:pPr lvl="1"/>
            <a:r>
              <a:rPr lang="en-US" sz="2000" b="1" dirty="0"/>
              <a:t>Videos, networking/skill practice/peer supervision</a:t>
            </a:r>
          </a:p>
          <a:p>
            <a:pPr lvl="1"/>
            <a:r>
              <a:rPr lang="en-US" sz="2000" b="1" dirty="0"/>
              <a:t>Next meeting: ???</a:t>
            </a:r>
          </a:p>
          <a:p>
            <a:pPr lvl="1"/>
            <a:r>
              <a:rPr lang="en-US" sz="2000" b="1" dirty="0"/>
              <a:t>For more info, register for newsletter at </a:t>
            </a:r>
            <a:r>
              <a:rPr lang="en-US" sz="2000" b="1" dirty="0" err="1"/>
              <a:t>www.eft.cy</a:t>
            </a:r>
            <a:endParaRPr lang="en-US" sz="1800" b="1" dirty="0"/>
          </a:p>
        </p:txBody>
      </p:sp>
    </p:spTree>
    <p:extLst>
      <p:ext uri="{BB962C8B-B14F-4D97-AF65-F5344CB8AC3E}">
        <p14:creationId xmlns:p14="http://schemas.microsoft.com/office/powerpoint/2010/main" val="3227405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4E35-CC22-8046-B030-265376A4C960}"/>
              </a:ext>
            </a:extLst>
          </p:cNvPr>
          <p:cNvSpPr>
            <a:spLocks noGrp="1"/>
          </p:cNvSpPr>
          <p:nvPr>
            <p:ph type="title"/>
          </p:nvPr>
        </p:nvSpPr>
        <p:spPr/>
        <p:txBody>
          <a:bodyPr/>
          <a:lstStyle/>
          <a:p>
            <a:r>
              <a:rPr lang="en-US" b="1" dirty="0"/>
              <a:t>Other Local EFT Groups</a:t>
            </a:r>
          </a:p>
        </p:txBody>
      </p:sp>
      <p:sp>
        <p:nvSpPr>
          <p:cNvPr id="3" name="Content Placeholder 2">
            <a:extLst>
              <a:ext uri="{FF2B5EF4-FFF2-40B4-BE49-F238E27FC236}">
                <a16:creationId xmlns:a16="http://schemas.microsoft.com/office/drawing/2014/main" id="{E17B51F7-0E5F-D24D-B961-76C36D024A83}"/>
              </a:ext>
            </a:extLst>
          </p:cNvPr>
          <p:cNvSpPr>
            <a:spLocks noGrp="1"/>
          </p:cNvSpPr>
          <p:nvPr>
            <p:ph idx="1"/>
          </p:nvPr>
        </p:nvSpPr>
        <p:spPr>
          <a:xfrm>
            <a:off x="1047378" y="2431377"/>
            <a:ext cx="10805398" cy="3846068"/>
          </a:xfrm>
        </p:spPr>
        <p:txBody>
          <a:bodyPr>
            <a:normAutofit fontScale="92500"/>
          </a:bodyPr>
          <a:lstStyle/>
          <a:p>
            <a:pPr marL="0" marR="0">
              <a:lnSpc>
                <a:spcPct val="110000"/>
              </a:lnSpc>
              <a:spcBef>
                <a:spcPts val="0"/>
              </a:spcBef>
              <a:spcAft>
                <a:spcPts val="0"/>
              </a:spcAft>
            </a:pPr>
            <a:r>
              <a:rPr lang="en-GB" sz="2800" b="1" i="0" u="sng" strike="noStrike" dirty="0">
                <a:solidFill>
                  <a:srgbClr val="2FB9E1"/>
                </a:solidFill>
                <a:effectLst/>
                <a:hlinkClick r:id="rId2"/>
              </a:rPr>
              <a:t>EFT Institute of Southern California</a:t>
            </a:r>
          </a:p>
          <a:p>
            <a:pPr marL="0" marR="0">
              <a:lnSpc>
                <a:spcPct val="110000"/>
              </a:lnSpc>
              <a:spcBef>
                <a:spcPts val="0"/>
              </a:spcBef>
              <a:spcAft>
                <a:spcPts val="0"/>
              </a:spcAft>
            </a:pPr>
            <a:r>
              <a:rPr lang="en-GB" sz="2800" i="0" u="sng" strike="noStrike" dirty="0">
                <a:solidFill>
                  <a:srgbClr val="2FB9E1"/>
                </a:solidFill>
                <a:effectLst/>
                <a:hlinkClick r:id="rId2"/>
              </a:rPr>
              <a:t>Emotion Focused Therapy Support Group Monthly Gathering</a:t>
            </a:r>
            <a:r>
              <a:rPr lang="en-GB" sz="2800" i="0" dirty="0">
                <a:solidFill>
                  <a:srgbClr val="000000"/>
                </a:solidFill>
                <a:effectLst/>
              </a:rPr>
              <a:t> [Free]</a:t>
            </a:r>
          </a:p>
          <a:p>
            <a:pPr marL="400050" lvl="1">
              <a:lnSpc>
                <a:spcPct val="110000"/>
              </a:lnSpc>
              <a:spcBef>
                <a:spcPts val="0"/>
              </a:spcBef>
            </a:pPr>
            <a:r>
              <a:rPr lang="en-GB" sz="2600" i="0" dirty="0">
                <a:solidFill>
                  <a:srgbClr val="000000"/>
                </a:solidFill>
                <a:effectLst/>
              </a:rPr>
              <a:t>Sunday </a:t>
            </a:r>
            <a:r>
              <a:rPr lang="en-GB" sz="2600" dirty="0">
                <a:solidFill>
                  <a:srgbClr val="000000"/>
                </a:solidFill>
              </a:rPr>
              <a:t>21</a:t>
            </a:r>
            <a:r>
              <a:rPr lang="en-GB" sz="2600" i="0" dirty="0">
                <a:solidFill>
                  <a:srgbClr val="000000"/>
                </a:solidFill>
                <a:effectLst/>
              </a:rPr>
              <a:t>, 2024 from 10:00 AM PST on Zoom </a:t>
            </a:r>
          </a:p>
          <a:p>
            <a:pPr marL="400050" lvl="1">
              <a:lnSpc>
                <a:spcPct val="110000"/>
              </a:lnSpc>
              <a:spcBef>
                <a:spcPts val="0"/>
              </a:spcBef>
            </a:pPr>
            <a:r>
              <a:rPr lang="en-GB" sz="2600" dirty="0">
                <a:solidFill>
                  <a:srgbClr val="000000"/>
                </a:solidFill>
              </a:rPr>
              <a:t>V</a:t>
            </a:r>
            <a:r>
              <a:rPr lang="en-GB" sz="2600" i="0" dirty="0">
                <a:solidFill>
                  <a:srgbClr val="000000"/>
                </a:solidFill>
                <a:effectLst/>
              </a:rPr>
              <a:t>ideo of EFT work with a client by the pioneers</a:t>
            </a:r>
          </a:p>
          <a:p>
            <a:pPr marL="400050" lvl="1">
              <a:lnSpc>
                <a:spcPct val="110000"/>
              </a:lnSpc>
              <a:spcBef>
                <a:spcPts val="0"/>
              </a:spcBef>
            </a:pPr>
            <a:r>
              <a:rPr lang="en-GB" sz="2600" dirty="0">
                <a:solidFill>
                  <a:srgbClr val="000000"/>
                </a:solidFill>
              </a:rPr>
              <a:t>Discuss the </a:t>
            </a:r>
            <a:r>
              <a:rPr lang="en-GB" sz="2600" i="0" dirty="0">
                <a:solidFill>
                  <a:srgbClr val="000000"/>
                </a:solidFill>
                <a:effectLst/>
              </a:rPr>
              <a:t>theory and practice of EFT and answer questions.</a:t>
            </a:r>
          </a:p>
          <a:p>
            <a:pPr marL="400050" lvl="1">
              <a:lnSpc>
                <a:spcPct val="110000"/>
              </a:lnSpc>
              <a:spcBef>
                <a:spcPts val="0"/>
              </a:spcBef>
            </a:pPr>
            <a:r>
              <a:rPr lang="en-GB" sz="2600" i="0" dirty="0">
                <a:solidFill>
                  <a:srgbClr val="000000"/>
                </a:solidFill>
                <a:effectLst/>
              </a:rPr>
              <a:t>If you are interested in joining our gathering please click on the link or RSVP to </a:t>
            </a:r>
            <a:r>
              <a:rPr lang="en-GB" sz="2600" i="0" dirty="0">
                <a:solidFill>
                  <a:srgbClr val="000000"/>
                </a:solidFill>
                <a:effectLst/>
                <a:hlinkClick r:id="rId3"/>
              </a:rPr>
              <a:t>EFTSoCal@gmail.com</a:t>
            </a:r>
            <a:r>
              <a:rPr lang="en-GB" sz="2600" i="0" dirty="0">
                <a:solidFill>
                  <a:srgbClr val="000000"/>
                </a:solidFill>
                <a:effectLst/>
              </a:rPr>
              <a:t> </a:t>
            </a:r>
          </a:p>
          <a:p>
            <a:pPr marL="400050" lvl="1">
              <a:lnSpc>
                <a:spcPct val="110000"/>
              </a:lnSpc>
              <a:spcBef>
                <a:spcPts val="0"/>
              </a:spcBef>
            </a:pPr>
            <a:r>
              <a:rPr lang="en-GB" sz="2600" i="0" dirty="0">
                <a:solidFill>
                  <a:srgbClr val="A22506"/>
                </a:solidFill>
                <a:effectLst/>
              </a:rPr>
              <a:t>Open to all mental health clinicians with or without any EFT training</a:t>
            </a:r>
            <a:endParaRPr lang="en-GB" sz="2600" i="0" dirty="0">
              <a:solidFill>
                <a:srgbClr val="000000"/>
              </a:solidFill>
              <a:effectLst/>
            </a:endParaRPr>
          </a:p>
        </p:txBody>
      </p:sp>
    </p:spTree>
    <p:extLst>
      <p:ext uri="{BB962C8B-B14F-4D97-AF65-F5344CB8AC3E}">
        <p14:creationId xmlns:p14="http://schemas.microsoft.com/office/powerpoint/2010/main" val="295152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FC78-3E5A-5894-925E-F786702C0FF4}"/>
              </a:ext>
            </a:extLst>
          </p:cNvPr>
          <p:cNvSpPr>
            <a:spLocks noGrp="1"/>
          </p:cNvSpPr>
          <p:nvPr>
            <p:ph type="title"/>
          </p:nvPr>
        </p:nvSpPr>
        <p:spPr/>
        <p:txBody>
          <a:bodyPr/>
          <a:lstStyle/>
          <a:p>
            <a:r>
              <a:rPr lang="en-GB" b="1" dirty="0"/>
              <a:t>Other EFT Resources</a:t>
            </a:r>
          </a:p>
        </p:txBody>
      </p:sp>
      <p:sp>
        <p:nvSpPr>
          <p:cNvPr id="3" name="Content Placeholder 2">
            <a:extLst>
              <a:ext uri="{FF2B5EF4-FFF2-40B4-BE49-F238E27FC236}">
                <a16:creationId xmlns:a16="http://schemas.microsoft.com/office/drawing/2014/main" id="{764F8246-605C-AB2C-FC77-57E884F9D461}"/>
              </a:ext>
            </a:extLst>
          </p:cNvPr>
          <p:cNvSpPr>
            <a:spLocks noGrp="1"/>
          </p:cNvSpPr>
          <p:nvPr>
            <p:ph idx="1"/>
          </p:nvPr>
        </p:nvSpPr>
        <p:spPr>
          <a:xfrm>
            <a:off x="1154954" y="2603499"/>
            <a:ext cx="8825659" cy="4076999"/>
          </a:xfrm>
        </p:spPr>
        <p:txBody>
          <a:bodyPr>
            <a:normAutofit fontScale="92500" lnSpcReduction="10000"/>
          </a:bodyPr>
          <a:lstStyle/>
          <a:p>
            <a:r>
              <a:rPr lang="en-GB" sz="2600" b="1" dirty="0"/>
              <a:t>The Emotion-focused Podcast, with Lou Cooper</a:t>
            </a:r>
            <a:r>
              <a:rPr lang="en-GB" sz="2400" dirty="0"/>
              <a:t>: </a:t>
            </a:r>
          </a:p>
          <a:p>
            <a:pPr lvl="1"/>
            <a:r>
              <a:rPr lang="en-GB" sz="2000" dirty="0"/>
              <a:t>Latest episode: Episode </a:t>
            </a:r>
            <a:r>
              <a:rPr lang="en-GB" sz="2400" b="1" dirty="0">
                <a:effectLst/>
              </a:rPr>
              <a:t>#24 </a:t>
            </a:r>
            <a:r>
              <a:rPr lang="en-GB" sz="2400" b="1" dirty="0" err="1">
                <a:effectLst/>
              </a:rPr>
              <a:t>Unshaming</a:t>
            </a:r>
            <a:r>
              <a:rPr lang="en-GB" sz="2400" b="1" dirty="0">
                <a:effectLst/>
              </a:rPr>
              <a:t> shame: a personal story, </a:t>
            </a:r>
            <a:r>
              <a:rPr lang="en-GB" sz="2000" dirty="0"/>
              <a:t>with Marco Mendes</a:t>
            </a:r>
          </a:p>
          <a:p>
            <a:pPr lvl="1"/>
            <a:r>
              <a:rPr lang="en-GB" sz="2400" dirty="0"/>
              <a:t>Subscribe at: </a:t>
            </a:r>
            <a:r>
              <a:rPr lang="en-GB" sz="2000" dirty="0">
                <a:hlinkClick r:id="rId2"/>
              </a:rPr>
              <a:t>https://www.emotionfocused.com/</a:t>
            </a:r>
            <a:endParaRPr lang="en-GB" sz="2000" dirty="0"/>
          </a:p>
          <a:p>
            <a:r>
              <a:rPr lang="en-GB" sz="2400" b="1" dirty="0">
                <a:effectLst/>
              </a:rPr>
              <a:t>ISEFT Newsletter </a:t>
            </a:r>
            <a:r>
              <a:rPr lang="en-GB" sz="2400" dirty="0">
                <a:effectLst/>
              </a:rPr>
              <a:t>(edite</a:t>
            </a:r>
            <a:r>
              <a:rPr lang="en-GB" sz="2400" dirty="0"/>
              <a:t>d by Sarah Thompson &amp; </a:t>
            </a:r>
            <a:r>
              <a:rPr lang="en-GB" sz="2400" dirty="0" err="1"/>
              <a:t>Ladan</a:t>
            </a:r>
            <a:r>
              <a:rPr lang="en-GB" sz="2400" dirty="0"/>
              <a:t> </a:t>
            </a:r>
            <a:r>
              <a:rPr lang="en-GB" sz="2400" dirty="0" err="1"/>
              <a:t>Safvati</a:t>
            </a:r>
            <a:r>
              <a:rPr lang="en-GB" sz="2400" dirty="0"/>
              <a:t>)</a:t>
            </a:r>
            <a:endParaRPr lang="en-GB" sz="2400" b="1" dirty="0">
              <a:effectLst/>
            </a:endParaRPr>
          </a:p>
          <a:p>
            <a:pPr lvl="1"/>
            <a:r>
              <a:rPr lang="en-GB" sz="2200" b="1" dirty="0">
                <a:effectLst/>
              </a:rPr>
              <a:t>Available at: https://</a:t>
            </a:r>
            <a:r>
              <a:rPr lang="en-GB" sz="2200" b="1" dirty="0" err="1">
                <a:effectLst/>
              </a:rPr>
              <a:t>www.iseft.org</a:t>
            </a:r>
            <a:r>
              <a:rPr lang="en-GB" sz="2200" b="1" dirty="0">
                <a:effectLst/>
              </a:rPr>
              <a:t>/page-18287</a:t>
            </a:r>
          </a:p>
          <a:p>
            <a:r>
              <a:rPr lang="en-GB" sz="2400" b="1" dirty="0">
                <a:effectLst/>
              </a:rPr>
              <a:t>EFT SOCAL Newsletter:</a:t>
            </a:r>
          </a:p>
          <a:p>
            <a:pPr lvl="1"/>
            <a:r>
              <a:rPr lang="en-GB" sz="2400" dirty="0"/>
              <a:t>Produced by </a:t>
            </a:r>
            <a:r>
              <a:rPr lang="en-GB" sz="2400" dirty="0" err="1"/>
              <a:t>Ladan</a:t>
            </a:r>
            <a:r>
              <a:rPr lang="en-GB" sz="2400" dirty="0"/>
              <a:t> </a:t>
            </a:r>
            <a:r>
              <a:rPr lang="en-GB" sz="2400" dirty="0" err="1"/>
              <a:t>Safvati</a:t>
            </a:r>
            <a:r>
              <a:rPr lang="en-GB" sz="2400" dirty="0"/>
              <a:t>, EFT Institute of Southern California</a:t>
            </a:r>
          </a:p>
          <a:p>
            <a:pPr lvl="1"/>
            <a:r>
              <a:rPr lang="en-GB" sz="2400" dirty="0"/>
              <a:t>Subscribe at: https://</a:t>
            </a:r>
            <a:r>
              <a:rPr lang="en-GB" sz="2400" dirty="0" err="1"/>
              <a:t>www.eftsocal.com</a:t>
            </a:r>
            <a:r>
              <a:rPr lang="en-GB" sz="2400" dirty="0"/>
              <a:t>/</a:t>
            </a:r>
          </a:p>
        </p:txBody>
      </p:sp>
    </p:spTree>
    <p:extLst>
      <p:ext uri="{BB962C8B-B14F-4D97-AF65-F5344CB8AC3E}">
        <p14:creationId xmlns:p14="http://schemas.microsoft.com/office/powerpoint/2010/main" val="172526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130F-DA87-7647-A3F1-114DBBE86679}"/>
              </a:ext>
            </a:extLst>
          </p:cNvPr>
          <p:cNvSpPr>
            <a:spLocks noGrp="1"/>
          </p:cNvSpPr>
          <p:nvPr>
            <p:ph type="title"/>
          </p:nvPr>
        </p:nvSpPr>
        <p:spPr/>
        <p:txBody>
          <a:bodyPr/>
          <a:lstStyle/>
          <a:p>
            <a:r>
              <a:rPr lang="en-US" b="1" dirty="0"/>
              <a:t>New Business: The Future of Scottish EFT Network Meetings</a:t>
            </a:r>
          </a:p>
        </p:txBody>
      </p:sp>
      <p:sp>
        <p:nvSpPr>
          <p:cNvPr id="3" name="Content Placeholder 2">
            <a:extLst>
              <a:ext uri="{FF2B5EF4-FFF2-40B4-BE49-F238E27FC236}">
                <a16:creationId xmlns:a16="http://schemas.microsoft.com/office/drawing/2014/main" id="{1DC1445F-4ABD-D14C-8221-37807CA031FC}"/>
              </a:ext>
            </a:extLst>
          </p:cNvPr>
          <p:cNvSpPr>
            <a:spLocks noGrp="1"/>
          </p:cNvSpPr>
          <p:nvPr>
            <p:ph idx="1"/>
          </p:nvPr>
        </p:nvSpPr>
        <p:spPr>
          <a:xfrm>
            <a:off x="1185005" y="2446986"/>
            <a:ext cx="9968453" cy="4411014"/>
          </a:xfrm>
        </p:spPr>
        <p:txBody>
          <a:bodyPr>
            <a:normAutofit lnSpcReduction="10000"/>
          </a:bodyPr>
          <a:lstStyle/>
          <a:p>
            <a:r>
              <a:rPr lang="en-GB" sz="2800" dirty="0">
                <a:effectLst/>
                <a:ea typeface="Times New Roman" panose="02020603050405020304" pitchFamily="18" charset="0"/>
              </a:rPr>
              <a:t>At </a:t>
            </a:r>
            <a:r>
              <a:rPr lang="en-GB" sz="2800" dirty="0">
                <a:ea typeface="Times New Roman" panose="02020603050405020304" pitchFamily="18" charset="0"/>
              </a:rPr>
              <a:t>its December meeting, the </a:t>
            </a:r>
            <a:r>
              <a:rPr lang="en-GB" sz="2800" dirty="0">
                <a:effectLst/>
                <a:ea typeface="Times New Roman" panose="02020603050405020304" pitchFamily="18" charset="0"/>
              </a:rPr>
              <a:t>SI-EFT board discussed the future of Network Meetings:</a:t>
            </a:r>
          </a:p>
          <a:p>
            <a:pPr lvl="1"/>
            <a:r>
              <a:rPr lang="en-GB" sz="2600" dirty="0">
                <a:ea typeface="Times New Roman" panose="02020603050405020304" pitchFamily="18" charset="0"/>
              </a:rPr>
              <a:t>Need to share hosting responsibility among board members</a:t>
            </a:r>
          </a:p>
          <a:p>
            <a:pPr lvl="1"/>
            <a:r>
              <a:rPr lang="en-GB" sz="2600" dirty="0">
                <a:ea typeface="Times New Roman" panose="02020603050405020304" pitchFamily="18" charset="0"/>
              </a:rPr>
              <a:t>Sunday evenings (UK time) don’t work for the rest of the board (and many other participants)</a:t>
            </a:r>
          </a:p>
          <a:p>
            <a:pPr lvl="1"/>
            <a:r>
              <a:rPr lang="en-GB" sz="2600" dirty="0">
                <a:effectLst/>
                <a:ea typeface="Times New Roman" panose="02020603050405020304" pitchFamily="18" charset="0"/>
              </a:rPr>
              <a:t>Board is suggesting Thursday evenings as better time</a:t>
            </a:r>
          </a:p>
          <a:p>
            <a:pPr lvl="1"/>
            <a:r>
              <a:rPr lang="en-GB" sz="2600" dirty="0">
                <a:ea typeface="Times New Roman" panose="02020603050405020304" pitchFamily="18" charset="0"/>
              </a:rPr>
              <a:t>Or: alternate between Sunday and Thursday</a:t>
            </a:r>
          </a:p>
          <a:p>
            <a:pPr lvl="1"/>
            <a:r>
              <a:rPr lang="en-GB" sz="2600" dirty="0">
                <a:ea typeface="Times New Roman" panose="02020603050405020304" pitchFamily="18" charset="0"/>
              </a:rPr>
              <a:t>They are also suggesting having quarterly (4/</a:t>
            </a:r>
            <a:r>
              <a:rPr lang="en-GB" sz="2600" dirty="0" err="1">
                <a:ea typeface="Times New Roman" panose="02020603050405020304" pitchFamily="18" charset="0"/>
              </a:rPr>
              <a:t>yr</a:t>
            </a:r>
            <a:r>
              <a:rPr lang="en-GB" sz="2600" dirty="0">
                <a:ea typeface="Times New Roman" panose="02020603050405020304" pitchFamily="18" charset="0"/>
              </a:rPr>
              <a:t>) rather than bimonthly meetings</a:t>
            </a:r>
            <a:r>
              <a:rPr lang="en-GB" sz="2600" dirty="0">
                <a:effectLst/>
                <a:ea typeface="Times New Roman" panose="02020603050405020304" pitchFamily="18" charset="0"/>
              </a:rPr>
              <a:t> (6/</a:t>
            </a:r>
            <a:r>
              <a:rPr lang="en-GB" sz="2600" dirty="0" err="1">
                <a:effectLst/>
                <a:ea typeface="Times New Roman" panose="02020603050405020304" pitchFamily="18" charset="0"/>
              </a:rPr>
              <a:t>yr</a:t>
            </a:r>
            <a:r>
              <a:rPr lang="en-GB" sz="2600" dirty="0">
                <a:effectLst/>
                <a:ea typeface="Times New Roman" panose="02020603050405020304" pitchFamily="18" charset="0"/>
              </a:rPr>
              <a:t>)</a:t>
            </a:r>
          </a:p>
        </p:txBody>
      </p:sp>
    </p:spTree>
    <p:extLst>
      <p:ext uri="{BB962C8B-B14F-4D97-AF65-F5344CB8AC3E}">
        <p14:creationId xmlns:p14="http://schemas.microsoft.com/office/powerpoint/2010/main" val="298065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130F-DA87-7647-A3F1-114DBBE86679}"/>
              </a:ext>
            </a:extLst>
          </p:cNvPr>
          <p:cNvSpPr>
            <a:spLocks noGrp="1"/>
          </p:cNvSpPr>
          <p:nvPr>
            <p:ph type="title"/>
          </p:nvPr>
        </p:nvSpPr>
        <p:spPr/>
        <p:txBody>
          <a:bodyPr/>
          <a:lstStyle/>
          <a:p>
            <a:r>
              <a:rPr lang="en-US" b="1" dirty="0"/>
              <a:t>New Business: Upcoming Scottish EFT Network Meetings</a:t>
            </a:r>
          </a:p>
        </p:txBody>
      </p:sp>
      <p:sp>
        <p:nvSpPr>
          <p:cNvPr id="3" name="Content Placeholder 2">
            <a:extLst>
              <a:ext uri="{FF2B5EF4-FFF2-40B4-BE49-F238E27FC236}">
                <a16:creationId xmlns:a16="http://schemas.microsoft.com/office/drawing/2014/main" id="{1DC1445F-4ABD-D14C-8221-37807CA031FC}"/>
              </a:ext>
            </a:extLst>
          </p:cNvPr>
          <p:cNvSpPr>
            <a:spLocks noGrp="1"/>
          </p:cNvSpPr>
          <p:nvPr>
            <p:ph idx="1"/>
          </p:nvPr>
        </p:nvSpPr>
        <p:spPr>
          <a:xfrm>
            <a:off x="1185005" y="2446986"/>
            <a:ext cx="9968453" cy="4411014"/>
          </a:xfrm>
        </p:spPr>
        <p:txBody>
          <a:bodyPr>
            <a:normAutofit/>
          </a:bodyPr>
          <a:lstStyle/>
          <a:p>
            <a:r>
              <a:rPr lang="en-GB" sz="2800" dirty="0">
                <a:effectLst/>
                <a:latin typeface="Times New Roman" panose="02020603050405020304" pitchFamily="18" charset="0"/>
                <a:ea typeface="Times New Roman" panose="02020603050405020304" pitchFamily="18" charset="0"/>
              </a:rPr>
              <a:t>Sunday, 17 March 2024 (definite): Les Greenberg: </a:t>
            </a:r>
            <a:r>
              <a:rPr lang="en-GB" sz="2800" i="1" dirty="0">
                <a:effectLst/>
                <a:latin typeface="Times New Roman" panose="02020603050405020304" pitchFamily="18" charset="0"/>
                <a:ea typeface="Times New Roman" panose="02020603050405020304" pitchFamily="18" charset="0"/>
              </a:rPr>
              <a:t>Three Approaches to Psychotherapy with a Male Client</a:t>
            </a:r>
            <a:r>
              <a:rPr lang="en-GB" sz="2800" dirty="0">
                <a:effectLst/>
                <a:latin typeface="Times New Roman" panose="02020603050405020304" pitchFamily="18" charset="0"/>
                <a:ea typeface="Times New Roman" panose="02020603050405020304" pitchFamily="18" charset="0"/>
              </a:rPr>
              <a:t> (difficult session)</a:t>
            </a:r>
          </a:p>
          <a:p>
            <a:r>
              <a:rPr lang="en-GB" sz="2800" dirty="0">
                <a:effectLst/>
                <a:latin typeface="Times New Roman" panose="02020603050405020304" pitchFamily="18" charset="0"/>
                <a:ea typeface="Times New Roman" panose="02020603050405020304" pitchFamily="18" charset="0"/>
              </a:rPr>
              <a:t>Sunday, 19 May 2024 (tentative): Les Greenberg: </a:t>
            </a:r>
            <a:r>
              <a:rPr lang="en-GB" sz="2800" i="1" dirty="0">
                <a:effectLst/>
                <a:latin typeface="Times New Roman" panose="02020603050405020304" pitchFamily="18" charset="0"/>
                <a:ea typeface="Times New Roman" panose="02020603050405020304" pitchFamily="18" charset="0"/>
              </a:rPr>
              <a:t>EFT Over Time, Session 3 (with therapist commentary)</a:t>
            </a:r>
            <a:endParaRPr lang="en-GB" sz="2800" dirty="0">
              <a:effectLst/>
              <a:latin typeface="Times New Roman" panose="02020603050405020304" pitchFamily="18" charset="0"/>
              <a:ea typeface="Times New Roman" panose="02020603050405020304" pitchFamily="18" charset="0"/>
            </a:endParaRPr>
          </a:p>
          <a:p>
            <a:r>
              <a:rPr lang="en-GB" sz="2800" dirty="0">
                <a:effectLst/>
                <a:latin typeface="Times New Roman" panose="02020603050405020304" pitchFamily="18" charset="0"/>
                <a:ea typeface="Times New Roman" panose="02020603050405020304" pitchFamily="18" charset="0"/>
              </a:rPr>
              <a:t>Sunday, 21 July 2024 (tentative): Robert Elliott: Live Demonstration</a:t>
            </a:r>
          </a:p>
          <a:p>
            <a:r>
              <a:rPr lang="en-GB" sz="2800" dirty="0">
                <a:effectLst/>
                <a:latin typeface="Times New Roman" panose="02020603050405020304" pitchFamily="18" charset="0"/>
                <a:ea typeface="Times New Roman" panose="02020603050405020304" pitchFamily="18" charset="0"/>
              </a:rPr>
              <a:t>Sunday, 22 Sept 2024 (tentative): Joanne </a:t>
            </a:r>
            <a:r>
              <a:rPr lang="en-GB" sz="2800" dirty="0" err="1">
                <a:effectLst/>
                <a:latin typeface="Times New Roman" panose="02020603050405020304" pitchFamily="18" charset="0"/>
                <a:ea typeface="Times New Roman" panose="02020603050405020304" pitchFamily="18" charset="0"/>
              </a:rPr>
              <a:t>Dolhanty</a:t>
            </a:r>
            <a:r>
              <a:rPr lang="en-GB" sz="2800" dirty="0">
                <a:effectLst/>
                <a:latin typeface="Times New Roman" panose="02020603050405020304" pitchFamily="18" charset="0"/>
                <a:ea typeface="Times New Roman" panose="02020603050405020304" pitchFamily="18" charset="0"/>
              </a:rPr>
              <a:t>: </a:t>
            </a:r>
            <a:r>
              <a:rPr lang="en-GB" sz="2800" i="1" dirty="0">
                <a:effectLst/>
                <a:latin typeface="Times New Roman" panose="02020603050405020304" pitchFamily="18" charset="0"/>
                <a:ea typeface="Times New Roman" panose="02020603050405020304" pitchFamily="18" charset="0"/>
              </a:rPr>
              <a:t>Emotion Focused Skills Training for Parenting a Child With ADHD</a:t>
            </a:r>
          </a:p>
        </p:txBody>
      </p:sp>
    </p:spTree>
    <p:extLst>
      <p:ext uri="{BB962C8B-B14F-4D97-AF65-F5344CB8AC3E}">
        <p14:creationId xmlns:p14="http://schemas.microsoft.com/office/powerpoint/2010/main" val="147268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130F-DA87-7647-A3F1-114DBBE86679}"/>
              </a:ext>
            </a:extLst>
          </p:cNvPr>
          <p:cNvSpPr>
            <a:spLocks noGrp="1"/>
          </p:cNvSpPr>
          <p:nvPr>
            <p:ph type="title"/>
          </p:nvPr>
        </p:nvSpPr>
        <p:spPr>
          <a:xfrm>
            <a:off x="688489" y="758515"/>
            <a:ext cx="10047643" cy="706964"/>
          </a:xfrm>
        </p:spPr>
        <p:txBody>
          <a:bodyPr/>
          <a:lstStyle/>
          <a:p>
            <a:r>
              <a:rPr lang="en-US" b="1" dirty="0"/>
              <a:t>New Business: Request for Volunteers for Motivational Split Work Video Demonstration</a:t>
            </a:r>
          </a:p>
        </p:txBody>
      </p:sp>
      <p:sp>
        <p:nvSpPr>
          <p:cNvPr id="3" name="Content Placeholder 2">
            <a:extLst>
              <a:ext uri="{FF2B5EF4-FFF2-40B4-BE49-F238E27FC236}">
                <a16:creationId xmlns:a16="http://schemas.microsoft.com/office/drawing/2014/main" id="{1DC1445F-4ABD-D14C-8221-37807CA031FC}"/>
              </a:ext>
            </a:extLst>
          </p:cNvPr>
          <p:cNvSpPr>
            <a:spLocks noGrp="1"/>
          </p:cNvSpPr>
          <p:nvPr>
            <p:ph idx="1"/>
          </p:nvPr>
        </p:nvSpPr>
        <p:spPr>
          <a:xfrm>
            <a:off x="1185005" y="2446986"/>
            <a:ext cx="9968453" cy="4411014"/>
          </a:xfrm>
        </p:spPr>
        <p:txBody>
          <a:bodyPr>
            <a:normAutofit fontScale="92500" lnSpcReduction="20000"/>
          </a:bodyPr>
          <a:lstStyle/>
          <a:p>
            <a:r>
              <a:rPr lang="en-GB" sz="2800" dirty="0">
                <a:effectLst/>
                <a:ea typeface="Times New Roman" panose="02020603050405020304" pitchFamily="18" charset="0"/>
              </a:rPr>
              <a:t>We don’t have any videos of EFT Two Chair Work for motivational splits</a:t>
            </a:r>
          </a:p>
          <a:p>
            <a:r>
              <a:rPr lang="en-GB" sz="2800" dirty="0">
                <a:ea typeface="Times New Roman" panose="02020603050405020304" pitchFamily="18" charset="0"/>
              </a:rPr>
              <a:t>Request 2 – 3 volunteers to each do a 30-45 min demonstration session illustrating this task (plus 15 – 20 min processing) </a:t>
            </a:r>
          </a:p>
          <a:p>
            <a:r>
              <a:rPr lang="en-GB" sz="2800" dirty="0">
                <a:effectLst/>
                <a:ea typeface="Times New Roman" panose="02020603050405020304" pitchFamily="18" charset="0"/>
              </a:rPr>
              <a:t>For use in trainings run by the SI-EFT-based trainers (Robert, Lorna, Ligia, Joan)</a:t>
            </a:r>
          </a:p>
          <a:p>
            <a:r>
              <a:rPr lang="en-GB" sz="2800" dirty="0">
                <a:effectLst/>
                <a:ea typeface="Times New Roman" panose="02020603050405020304" pitchFamily="18" charset="0"/>
              </a:rPr>
              <a:t>Can work out details later, but can decide after session whether you’re OK with it being used for training, and under what conditions</a:t>
            </a:r>
          </a:p>
          <a:p>
            <a:r>
              <a:rPr lang="en-GB" sz="2800" dirty="0">
                <a:ea typeface="Times New Roman" panose="02020603050405020304" pitchFamily="18" charset="0"/>
              </a:rPr>
              <a:t>If you are interested in volunteering, contact Robert</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195069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1312-DEAD-254C-887C-588E30BE7260}"/>
              </a:ext>
            </a:extLst>
          </p:cNvPr>
          <p:cNvSpPr>
            <a:spLocks noGrp="1"/>
          </p:cNvSpPr>
          <p:nvPr>
            <p:ph type="title"/>
          </p:nvPr>
        </p:nvSpPr>
        <p:spPr>
          <a:xfrm>
            <a:off x="1154954" y="973668"/>
            <a:ext cx="9495117" cy="706964"/>
          </a:xfrm>
        </p:spPr>
        <p:txBody>
          <a:bodyPr/>
          <a:lstStyle/>
          <a:p>
            <a:r>
              <a:rPr lang="en-US" b="1" dirty="0"/>
              <a:t>Robert Report: Recent EFT Publications/ Presentations/Work in Progress</a:t>
            </a:r>
          </a:p>
        </p:txBody>
      </p:sp>
      <p:sp>
        <p:nvSpPr>
          <p:cNvPr id="3" name="Content Placeholder 2">
            <a:extLst>
              <a:ext uri="{FF2B5EF4-FFF2-40B4-BE49-F238E27FC236}">
                <a16:creationId xmlns:a16="http://schemas.microsoft.com/office/drawing/2014/main" id="{63D97DA1-336F-A44D-8D27-C05A323BD420}"/>
              </a:ext>
            </a:extLst>
          </p:cNvPr>
          <p:cNvSpPr>
            <a:spLocks noGrp="1"/>
          </p:cNvSpPr>
          <p:nvPr>
            <p:ph idx="1"/>
          </p:nvPr>
        </p:nvSpPr>
        <p:spPr>
          <a:xfrm>
            <a:off x="1154954" y="2307265"/>
            <a:ext cx="9594562" cy="4550735"/>
          </a:xfrm>
        </p:spPr>
        <p:txBody>
          <a:bodyPr>
            <a:noAutofit/>
          </a:bodyPr>
          <a:lstStyle/>
          <a:p>
            <a:r>
              <a:rPr lang="en-US" sz="2400" dirty="0"/>
              <a:t>Recent Publications/in press</a:t>
            </a:r>
            <a:r>
              <a:rPr lang="en-US" sz="2000" dirty="0"/>
              <a:t>/Draft manuscripts:</a:t>
            </a:r>
          </a:p>
          <a:p>
            <a:pPr lvl="1"/>
            <a:r>
              <a:rPr lang="en-US" sz="1800" dirty="0"/>
              <a:t>Good Practice Guide to EFT Supervision (</a:t>
            </a:r>
            <a:r>
              <a:rPr lang="en-US" sz="1800" dirty="0" err="1"/>
              <a:t>EmpoweringEFT@EU</a:t>
            </a:r>
            <a:r>
              <a:rPr lang="en-US" sz="1800" dirty="0"/>
              <a:t> Project web document)</a:t>
            </a:r>
          </a:p>
          <a:p>
            <a:pPr lvl="1"/>
            <a:r>
              <a:rPr lang="en-US" sz="1800" dirty="0"/>
              <a:t>Good Practice Guide to EFT Training (</a:t>
            </a:r>
            <a:r>
              <a:rPr lang="en-US" sz="1800" dirty="0" err="1"/>
              <a:t>EmpoweringEFT@EU</a:t>
            </a:r>
            <a:r>
              <a:rPr lang="en-US" sz="1800" dirty="0"/>
              <a:t> Project web document)</a:t>
            </a:r>
          </a:p>
          <a:p>
            <a:r>
              <a:rPr lang="en-US" sz="2800" dirty="0"/>
              <a:t>Work in progress</a:t>
            </a:r>
            <a:r>
              <a:rPr lang="en-US" sz="2800" i="1" dirty="0"/>
              <a:t>: </a:t>
            </a:r>
          </a:p>
          <a:p>
            <a:pPr lvl="1"/>
            <a:r>
              <a:rPr lang="en-US" sz="2000" dirty="0"/>
              <a:t>2</a:t>
            </a:r>
            <a:r>
              <a:rPr lang="en-US" sz="2000" baseline="30000" dirty="0"/>
              <a:t>nd</a:t>
            </a:r>
            <a:r>
              <a:rPr lang="en-US" sz="2000" dirty="0"/>
              <a:t> edition of </a:t>
            </a:r>
            <a:r>
              <a:rPr lang="en-US" sz="2000" i="1" dirty="0"/>
              <a:t>Learning Emotion-Focused Therapy</a:t>
            </a:r>
            <a:r>
              <a:rPr lang="en-US" sz="2000" dirty="0"/>
              <a:t>: Since previous network meeting, drafted Chapters 4, 9, 10, 11</a:t>
            </a:r>
          </a:p>
        </p:txBody>
      </p:sp>
    </p:spTree>
    <p:extLst>
      <p:ext uri="{BB962C8B-B14F-4D97-AF65-F5344CB8AC3E}">
        <p14:creationId xmlns:p14="http://schemas.microsoft.com/office/powerpoint/2010/main" val="295198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304-E718-5649-A5E8-EA1CD6215119}"/>
              </a:ext>
            </a:extLst>
          </p:cNvPr>
          <p:cNvSpPr>
            <a:spLocks noGrp="1"/>
          </p:cNvSpPr>
          <p:nvPr>
            <p:ph type="title"/>
          </p:nvPr>
        </p:nvSpPr>
        <p:spPr>
          <a:xfrm>
            <a:off x="1785770" y="919879"/>
            <a:ext cx="8885816" cy="706964"/>
          </a:xfrm>
        </p:spPr>
        <p:txBody>
          <a:bodyPr/>
          <a:lstStyle/>
          <a:p>
            <a:r>
              <a:rPr lang="en-US" b="1" dirty="0"/>
              <a:t>Presentation: Learning EFT 2nd ed. Progress report/What’s new?</a:t>
            </a:r>
          </a:p>
        </p:txBody>
      </p:sp>
      <p:sp>
        <p:nvSpPr>
          <p:cNvPr id="3" name="Content Placeholder 2">
            <a:extLst>
              <a:ext uri="{FF2B5EF4-FFF2-40B4-BE49-F238E27FC236}">
                <a16:creationId xmlns:a16="http://schemas.microsoft.com/office/drawing/2014/main" id="{82AE9BB9-FCDF-B345-B331-14A2F31F82B7}"/>
              </a:ext>
            </a:extLst>
          </p:cNvPr>
          <p:cNvSpPr>
            <a:spLocks noGrp="1"/>
          </p:cNvSpPr>
          <p:nvPr>
            <p:ph idx="1"/>
          </p:nvPr>
        </p:nvSpPr>
        <p:spPr>
          <a:xfrm>
            <a:off x="1052606" y="2374031"/>
            <a:ext cx="10086787" cy="4593514"/>
          </a:xfrm>
        </p:spPr>
        <p:txBody>
          <a:bodyPr>
            <a:normAutofit fontScale="85000" lnSpcReduction="20000"/>
          </a:bodyPr>
          <a:lstStyle/>
          <a:p>
            <a:r>
              <a:rPr lang="en-US" sz="3200" b="1" dirty="0"/>
              <a:t>Previous good drafts: Chapters 1 - 3; 6, 8</a:t>
            </a:r>
          </a:p>
          <a:p>
            <a:r>
              <a:rPr lang="en-US" sz="3200" b="1" dirty="0"/>
              <a:t>New good drafts: </a:t>
            </a:r>
          </a:p>
          <a:p>
            <a:pPr lvl="1"/>
            <a:r>
              <a:rPr lang="en-US" sz="3000" b="1" dirty="0"/>
              <a:t>Chapter 4: Empathy &amp; Presence</a:t>
            </a:r>
          </a:p>
          <a:p>
            <a:pPr lvl="1"/>
            <a:r>
              <a:rPr lang="en-US" sz="3000" b="1" dirty="0"/>
              <a:t>Chapter 9: Focusing/Emotional experiences*</a:t>
            </a:r>
          </a:p>
          <a:p>
            <a:pPr lvl="1"/>
            <a:r>
              <a:rPr lang="en-US" sz="3000" b="1" dirty="0"/>
              <a:t>Chapter 10: Narrative/Reprocessing work</a:t>
            </a:r>
          </a:p>
          <a:p>
            <a:r>
              <a:rPr lang="en-US" sz="3200" b="1" dirty="0"/>
              <a:t>Drafts in progress: Chapter 5, 7, 11</a:t>
            </a:r>
          </a:p>
          <a:p>
            <a:r>
              <a:rPr lang="en-US" sz="3200" b="1" dirty="0"/>
              <a:t>Drafts to do: Chapters 12 – 16</a:t>
            </a:r>
          </a:p>
          <a:p>
            <a:r>
              <a:rPr lang="en-US" sz="3200" b="1" dirty="0"/>
              <a:t>Delivery deadline: March</a:t>
            </a:r>
          </a:p>
          <a:p>
            <a:pPr marL="0" indent="0">
              <a:buNone/>
            </a:pPr>
            <a:endParaRPr lang="en-US" sz="3200" b="1" dirty="0"/>
          </a:p>
          <a:p>
            <a:pPr marL="0" indent="0">
              <a:buNone/>
            </a:pPr>
            <a:r>
              <a:rPr lang="en-US" sz="3200" b="1" dirty="0"/>
              <a:t>	*Will present a bit from this</a:t>
            </a:r>
          </a:p>
          <a:p>
            <a:pPr lvl="1"/>
            <a:endParaRPr lang="en-US" sz="2200" b="1" dirty="0"/>
          </a:p>
        </p:txBody>
      </p:sp>
    </p:spTree>
    <p:extLst>
      <p:ext uri="{BB962C8B-B14F-4D97-AF65-F5344CB8AC3E}">
        <p14:creationId xmlns:p14="http://schemas.microsoft.com/office/powerpoint/2010/main" val="397445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304-E718-5649-A5E8-EA1CD6215119}"/>
              </a:ext>
            </a:extLst>
          </p:cNvPr>
          <p:cNvSpPr>
            <a:spLocks noGrp="1"/>
          </p:cNvSpPr>
          <p:nvPr>
            <p:ph type="title"/>
          </p:nvPr>
        </p:nvSpPr>
        <p:spPr>
          <a:xfrm>
            <a:off x="1785770" y="919879"/>
            <a:ext cx="8885816" cy="706964"/>
          </a:xfrm>
        </p:spPr>
        <p:txBody>
          <a:bodyPr/>
          <a:lstStyle/>
          <a:p>
            <a:r>
              <a:rPr lang="en-US" b="1" dirty="0"/>
              <a:t>Presentation: Learning EFT 2nd ed. Progress report/What’s new?</a:t>
            </a:r>
          </a:p>
        </p:txBody>
      </p:sp>
      <p:sp>
        <p:nvSpPr>
          <p:cNvPr id="3" name="Content Placeholder 2">
            <a:extLst>
              <a:ext uri="{FF2B5EF4-FFF2-40B4-BE49-F238E27FC236}">
                <a16:creationId xmlns:a16="http://schemas.microsoft.com/office/drawing/2014/main" id="{82AE9BB9-FCDF-B345-B331-14A2F31F82B7}"/>
              </a:ext>
            </a:extLst>
          </p:cNvPr>
          <p:cNvSpPr>
            <a:spLocks noGrp="1"/>
          </p:cNvSpPr>
          <p:nvPr>
            <p:ph idx="1"/>
          </p:nvPr>
        </p:nvSpPr>
        <p:spPr>
          <a:xfrm>
            <a:off x="963396" y="2264486"/>
            <a:ext cx="10086787" cy="4593514"/>
          </a:xfrm>
        </p:spPr>
        <p:txBody>
          <a:bodyPr>
            <a:normAutofit fontScale="70000" lnSpcReduction="20000"/>
          </a:bodyPr>
          <a:lstStyle/>
          <a:p>
            <a:pPr>
              <a:lnSpc>
                <a:spcPct val="120000"/>
              </a:lnSpc>
              <a:spcBef>
                <a:spcPts val="0"/>
              </a:spcBef>
            </a:pPr>
            <a:r>
              <a:rPr lang="en-US" sz="3200" b="1" dirty="0"/>
              <a:t>Chapter 5: EMPATHY &amp; PRESENCE: KEY THERAPIST EXPERIENTIAL PROCESSES IN EFT</a:t>
            </a:r>
          </a:p>
          <a:p>
            <a:pPr marL="0" indent="0">
              <a:lnSpc>
                <a:spcPct val="120000"/>
              </a:lnSpc>
              <a:spcBef>
                <a:spcPts val="0"/>
              </a:spcBef>
              <a:buNone/>
            </a:pPr>
            <a:endParaRPr lang="en-US" sz="3200" b="1" dirty="0"/>
          </a:p>
          <a:p>
            <a:pPr>
              <a:lnSpc>
                <a:spcPct val="120000"/>
              </a:lnSpc>
              <a:spcBef>
                <a:spcPts val="0"/>
              </a:spcBef>
            </a:pPr>
            <a:r>
              <a:rPr lang="en-US" sz="3200" b="1" dirty="0"/>
              <a:t>Getting Started: Relationship, Empathy and Presence:</a:t>
            </a:r>
          </a:p>
          <a:p>
            <a:pPr lvl="1">
              <a:lnSpc>
                <a:spcPct val="120000"/>
              </a:lnSpc>
              <a:spcBef>
                <a:spcPts val="0"/>
              </a:spcBef>
            </a:pPr>
            <a:r>
              <a:rPr lang="en-US" sz="3000" b="1" dirty="0"/>
              <a:t>The Therapeutic Relationship in EFT: </a:t>
            </a:r>
          </a:p>
          <a:p>
            <a:pPr lvl="1">
              <a:lnSpc>
                <a:spcPct val="120000"/>
              </a:lnSpc>
              <a:spcBef>
                <a:spcPts val="0"/>
              </a:spcBef>
            </a:pPr>
            <a:r>
              <a:rPr lang="en-US" sz="3000" b="1" dirty="0"/>
              <a:t>Therapist Experiential Processes in EFT</a:t>
            </a:r>
          </a:p>
          <a:p>
            <a:pPr lvl="1">
              <a:lnSpc>
                <a:spcPct val="120000"/>
              </a:lnSpc>
              <a:spcBef>
                <a:spcPts val="0"/>
              </a:spcBef>
            </a:pPr>
            <a:r>
              <a:rPr lang="en-US" sz="3000" b="1" dirty="0"/>
              <a:t>Empathic Attunement in EFT: Empathy from the Inside Out</a:t>
            </a:r>
          </a:p>
          <a:p>
            <a:pPr lvl="1">
              <a:lnSpc>
                <a:spcPct val="120000"/>
              </a:lnSpc>
              <a:spcBef>
                <a:spcPts val="0"/>
              </a:spcBef>
            </a:pPr>
            <a:r>
              <a:rPr lang="en-US" sz="3000" b="1" dirty="0"/>
              <a:t>Being Fully Present </a:t>
            </a:r>
          </a:p>
          <a:p>
            <a:pPr>
              <a:lnSpc>
                <a:spcPct val="120000"/>
              </a:lnSpc>
              <a:spcBef>
                <a:spcPts val="0"/>
              </a:spcBef>
            </a:pPr>
            <a:r>
              <a:rPr lang="en-US" sz="3200" b="1" dirty="0"/>
              <a:t>Empathy as an Active Change Process</a:t>
            </a:r>
          </a:p>
          <a:p>
            <a:pPr lvl="1">
              <a:lnSpc>
                <a:spcPct val="120000"/>
              </a:lnSpc>
              <a:spcBef>
                <a:spcPts val="0"/>
              </a:spcBef>
            </a:pPr>
            <a:r>
              <a:rPr lang="en-US" sz="3000" b="1" dirty="0"/>
              <a:t>Empathy in the Humanistic-Experiential Psychotherapies</a:t>
            </a:r>
          </a:p>
          <a:p>
            <a:pPr lvl="1">
              <a:lnSpc>
                <a:spcPct val="120000"/>
              </a:lnSpc>
              <a:spcBef>
                <a:spcPts val="0"/>
              </a:spcBef>
            </a:pPr>
            <a:r>
              <a:rPr lang="en-US" sz="3000" b="1" dirty="0"/>
              <a:t>How Does Empathy Promote Change?</a:t>
            </a:r>
          </a:p>
          <a:p>
            <a:pPr lvl="1">
              <a:lnSpc>
                <a:spcPct val="120000"/>
              </a:lnSpc>
              <a:spcBef>
                <a:spcPts val="0"/>
              </a:spcBef>
            </a:pPr>
            <a:r>
              <a:rPr lang="en-US" sz="3000" b="1" dirty="0"/>
              <a:t>A Brief Summary of Research on Empathy, Empathic Responses and Therapy Outcome</a:t>
            </a:r>
          </a:p>
        </p:txBody>
      </p:sp>
    </p:spTree>
    <p:extLst>
      <p:ext uri="{BB962C8B-B14F-4D97-AF65-F5344CB8AC3E}">
        <p14:creationId xmlns:p14="http://schemas.microsoft.com/office/powerpoint/2010/main" val="106140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304-E718-5649-A5E8-EA1CD6215119}"/>
              </a:ext>
            </a:extLst>
          </p:cNvPr>
          <p:cNvSpPr>
            <a:spLocks noGrp="1"/>
          </p:cNvSpPr>
          <p:nvPr>
            <p:ph type="title"/>
          </p:nvPr>
        </p:nvSpPr>
        <p:spPr>
          <a:xfrm>
            <a:off x="1785770" y="919879"/>
            <a:ext cx="8885816" cy="706964"/>
          </a:xfrm>
        </p:spPr>
        <p:txBody>
          <a:bodyPr/>
          <a:lstStyle/>
          <a:p>
            <a:r>
              <a:rPr lang="en-US" b="1" dirty="0"/>
              <a:t>Presentation: Learning EFT 2nd ed. Progress report/What’s new?</a:t>
            </a:r>
          </a:p>
        </p:txBody>
      </p:sp>
      <p:sp>
        <p:nvSpPr>
          <p:cNvPr id="3" name="Content Placeholder 2">
            <a:extLst>
              <a:ext uri="{FF2B5EF4-FFF2-40B4-BE49-F238E27FC236}">
                <a16:creationId xmlns:a16="http://schemas.microsoft.com/office/drawing/2014/main" id="{82AE9BB9-FCDF-B345-B331-14A2F31F82B7}"/>
              </a:ext>
            </a:extLst>
          </p:cNvPr>
          <p:cNvSpPr>
            <a:spLocks noGrp="1"/>
          </p:cNvSpPr>
          <p:nvPr>
            <p:ph idx="1"/>
          </p:nvPr>
        </p:nvSpPr>
        <p:spPr>
          <a:xfrm>
            <a:off x="963396" y="2264485"/>
            <a:ext cx="10385922" cy="4781773"/>
          </a:xfrm>
        </p:spPr>
        <p:txBody>
          <a:bodyPr>
            <a:normAutofit fontScale="62500" lnSpcReduction="20000"/>
          </a:bodyPr>
          <a:lstStyle/>
          <a:p>
            <a:pPr>
              <a:lnSpc>
                <a:spcPct val="120000"/>
              </a:lnSpc>
              <a:spcBef>
                <a:spcPts val="0"/>
              </a:spcBef>
            </a:pPr>
            <a:r>
              <a:rPr lang="en-US" sz="3200" b="1" dirty="0"/>
              <a:t>Chapter 5: EMPATHY &amp; PRESENCE: KEY THERAPIST EXPERIENTIAL PROCESSES IN EFT, cont.</a:t>
            </a:r>
          </a:p>
          <a:p>
            <a:pPr>
              <a:lnSpc>
                <a:spcPct val="120000"/>
              </a:lnSpc>
              <a:spcBef>
                <a:spcPts val="0"/>
              </a:spcBef>
            </a:pPr>
            <a:endParaRPr lang="en-US" sz="3200" b="1" dirty="0"/>
          </a:p>
          <a:p>
            <a:pPr>
              <a:lnSpc>
                <a:spcPct val="120000"/>
              </a:lnSpc>
              <a:spcBef>
                <a:spcPts val="0"/>
              </a:spcBef>
            </a:pPr>
            <a:r>
              <a:rPr lang="en-US" sz="3200" b="1" dirty="0"/>
              <a:t>Establishing Therapeutic Presence and Genuineness</a:t>
            </a:r>
          </a:p>
          <a:p>
            <a:pPr>
              <a:lnSpc>
                <a:spcPct val="120000"/>
              </a:lnSpc>
              <a:spcBef>
                <a:spcPts val="0"/>
              </a:spcBef>
            </a:pPr>
            <a:r>
              <a:rPr lang="en-US" sz="3200" b="1" dirty="0"/>
              <a:t>Empathy, Presence and cultural humility</a:t>
            </a:r>
          </a:p>
          <a:p>
            <a:pPr>
              <a:lnSpc>
                <a:spcPct val="120000"/>
              </a:lnSpc>
              <a:spcBef>
                <a:spcPts val="0"/>
              </a:spcBef>
            </a:pPr>
            <a:r>
              <a:rPr lang="en-US" sz="3200" b="1" dirty="0"/>
              <a:t>Going Further: Other Important EFT Therapist Experiential Processes</a:t>
            </a:r>
          </a:p>
          <a:p>
            <a:pPr lvl="1">
              <a:lnSpc>
                <a:spcPct val="120000"/>
              </a:lnSpc>
              <a:spcBef>
                <a:spcPts val="0"/>
              </a:spcBef>
            </a:pPr>
            <a:r>
              <a:rPr lang="en-US" sz="3000" b="1" dirty="0"/>
              <a:t>Validation: Acceptance, Prizing and Trust</a:t>
            </a:r>
          </a:p>
          <a:p>
            <a:pPr lvl="1">
              <a:lnSpc>
                <a:spcPct val="120000"/>
              </a:lnSpc>
              <a:spcBef>
                <a:spcPts val="0"/>
              </a:spcBef>
            </a:pPr>
            <a:r>
              <a:rPr lang="en-US" sz="3000" b="1" dirty="0"/>
              <a:t>Collaborativeness</a:t>
            </a:r>
          </a:p>
          <a:p>
            <a:pPr lvl="1">
              <a:lnSpc>
                <a:spcPct val="120000"/>
              </a:lnSpc>
              <a:spcBef>
                <a:spcPts val="0"/>
              </a:spcBef>
            </a:pPr>
            <a:r>
              <a:rPr lang="en-US" sz="3000" b="1" dirty="0"/>
              <a:t>Embodied Knowing of EFT</a:t>
            </a:r>
          </a:p>
          <a:p>
            <a:pPr lvl="1">
              <a:lnSpc>
                <a:spcPct val="120000"/>
              </a:lnSpc>
              <a:spcBef>
                <a:spcPts val="0"/>
              </a:spcBef>
            </a:pPr>
            <a:r>
              <a:rPr lang="en-US" sz="3000" b="1" dirty="0"/>
              <a:t>Process Tracking</a:t>
            </a:r>
          </a:p>
          <a:p>
            <a:pPr>
              <a:lnSpc>
                <a:spcPct val="120000"/>
              </a:lnSpc>
              <a:spcBef>
                <a:spcPts val="0"/>
              </a:spcBef>
            </a:pPr>
            <a:r>
              <a:rPr lang="en-US" sz="3200" b="1" dirty="0"/>
              <a:t>Learning more about Empathy, Presence, and Other Therapist Experiential Processes</a:t>
            </a:r>
          </a:p>
          <a:p>
            <a:pPr>
              <a:lnSpc>
                <a:spcPct val="120000"/>
              </a:lnSpc>
              <a:spcBef>
                <a:spcPts val="0"/>
              </a:spcBef>
            </a:pPr>
            <a:r>
              <a:rPr lang="en-US" sz="3200" b="1" dirty="0"/>
              <a:t>Chapter Summary</a:t>
            </a:r>
          </a:p>
          <a:p>
            <a:pPr>
              <a:lnSpc>
                <a:spcPct val="120000"/>
              </a:lnSpc>
              <a:spcBef>
                <a:spcPts val="0"/>
              </a:spcBef>
            </a:pPr>
            <a:r>
              <a:rPr lang="en-US" sz="3200" b="1" dirty="0"/>
              <a:t>Questions and Activities for Self-Reflection</a:t>
            </a:r>
          </a:p>
          <a:p>
            <a:pPr>
              <a:lnSpc>
                <a:spcPct val="120000"/>
              </a:lnSpc>
              <a:spcBef>
                <a:spcPts val="0"/>
              </a:spcBef>
            </a:pPr>
            <a:r>
              <a:rPr lang="en-US" sz="3200" b="1" dirty="0"/>
              <a:t>Key Terms</a:t>
            </a:r>
          </a:p>
        </p:txBody>
      </p:sp>
    </p:spTree>
    <p:extLst>
      <p:ext uri="{BB962C8B-B14F-4D97-AF65-F5344CB8AC3E}">
        <p14:creationId xmlns:p14="http://schemas.microsoft.com/office/powerpoint/2010/main" val="158432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389B-84C6-8D4C-8F1B-5D7B917A8897}"/>
              </a:ext>
            </a:extLst>
          </p:cNvPr>
          <p:cNvSpPr>
            <a:spLocks noGrp="1"/>
          </p:cNvSpPr>
          <p:nvPr>
            <p:ph type="title"/>
          </p:nvPr>
        </p:nvSpPr>
        <p:spPr/>
        <p:txBody>
          <a:bodyPr/>
          <a:lstStyle/>
          <a:p>
            <a:r>
              <a:rPr lang="en-US" sz="4000" b="1" dirty="0"/>
              <a:t>Welcome</a:t>
            </a:r>
            <a:endParaRPr lang="en-US" b="1" dirty="0"/>
          </a:p>
        </p:txBody>
      </p:sp>
      <p:sp>
        <p:nvSpPr>
          <p:cNvPr id="3" name="Content Placeholder 2">
            <a:extLst>
              <a:ext uri="{FF2B5EF4-FFF2-40B4-BE49-F238E27FC236}">
                <a16:creationId xmlns:a16="http://schemas.microsoft.com/office/drawing/2014/main" id="{4B8BB9B9-0BC9-FB4C-97D5-288A49E10BF8}"/>
              </a:ext>
            </a:extLst>
          </p:cNvPr>
          <p:cNvSpPr>
            <a:spLocks noGrp="1"/>
          </p:cNvSpPr>
          <p:nvPr>
            <p:ph idx="1"/>
          </p:nvPr>
        </p:nvSpPr>
        <p:spPr>
          <a:xfrm>
            <a:off x="540913" y="2494625"/>
            <a:ext cx="10591375" cy="4363375"/>
          </a:xfrm>
        </p:spPr>
        <p:txBody>
          <a:bodyPr>
            <a:normAutofit fontScale="92500" lnSpcReduction="10000"/>
          </a:bodyPr>
          <a:lstStyle/>
          <a:p>
            <a:r>
              <a:rPr lang="en-US" sz="2400" dirty="0"/>
              <a:t>Welcome to today’s Scottish EFT Network meeting</a:t>
            </a:r>
          </a:p>
          <a:p>
            <a:r>
              <a:rPr lang="en-US" sz="2400" dirty="0"/>
              <a:t>Scottish EFT Network Meetings are sponsored by the Scottish Institute for Emotion-Focused Therapy (SI-EFT)</a:t>
            </a:r>
          </a:p>
          <a:p>
            <a:r>
              <a:rPr lang="en-US" sz="2400" dirty="0"/>
              <a:t>The SI-EFT Board welcomes you: </a:t>
            </a:r>
            <a:r>
              <a:rPr lang="en-GB" sz="2400" dirty="0"/>
              <a:t>Lorna Carrick, Robert Elliott, Ligia </a:t>
            </a:r>
            <a:r>
              <a:rPr lang="en-GB" sz="2400" dirty="0" err="1"/>
              <a:t>Manastireanu</a:t>
            </a:r>
            <a:r>
              <a:rPr lang="en-GB" sz="2400" dirty="0"/>
              <a:t>, Richard Miller, Joan Shearer</a:t>
            </a:r>
          </a:p>
          <a:p>
            <a:r>
              <a:rPr lang="en-GB" sz="2400" dirty="0"/>
              <a:t>Network meetings are currently held five or six times per year: Jan, March, May, (July), Sept, Nov</a:t>
            </a:r>
          </a:p>
          <a:p>
            <a:r>
              <a:rPr lang="en-GB" sz="2400" dirty="0">
                <a:highlight>
                  <a:srgbClr val="FFFF00"/>
                </a:highlight>
              </a:rPr>
              <a:t>We are now meeting on Sunday evenings 5 – 9pm; more on that later</a:t>
            </a:r>
          </a:p>
          <a:p>
            <a:r>
              <a:rPr lang="en-GB" sz="2400" dirty="0"/>
              <a:t>Network meetings are free, but donations are welcome to defray SI-EFT expenses</a:t>
            </a:r>
          </a:p>
          <a:p>
            <a:pPr lvl="1"/>
            <a:r>
              <a:rPr lang="en-GB" sz="2200" dirty="0"/>
              <a:t>Suggested donation £5 – 10; go to  </a:t>
            </a:r>
            <a:r>
              <a:rPr lang="en-GB" sz="2000" dirty="0">
                <a:hlinkClick r:id="rId2"/>
              </a:rPr>
              <a:t>http://www.eft-scotland.org/</a:t>
            </a:r>
            <a:r>
              <a:rPr lang="en-GB" sz="2000" dirty="0"/>
              <a:t> </a:t>
            </a:r>
            <a:endParaRPr lang="en-GB" dirty="0"/>
          </a:p>
        </p:txBody>
      </p:sp>
    </p:spTree>
    <p:extLst>
      <p:ext uri="{BB962C8B-B14F-4D97-AF65-F5344CB8AC3E}">
        <p14:creationId xmlns:p14="http://schemas.microsoft.com/office/powerpoint/2010/main" val="64741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304-E718-5649-A5E8-EA1CD6215119}"/>
              </a:ext>
            </a:extLst>
          </p:cNvPr>
          <p:cNvSpPr>
            <a:spLocks noGrp="1"/>
          </p:cNvSpPr>
          <p:nvPr>
            <p:ph type="title"/>
          </p:nvPr>
        </p:nvSpPr>
        <p:spPr>
          <a:xfrm>
            <a:off x="1785770" y="919879"/>
            <a:ext cx="8885816" cy="706964"/>
          </a:xfrm>
        </p:spPr>
        <p:txBody>
          <a:bodyPr/>
          <a:lstStyle/>
          <a:p>
            <a:r>
              <a:rPr lang="en-US" b="1" dirty="0"/>
              <a:t>Presentation: Learning EFT 2nd ed. Progress report/What’s new?</a:t>
            </a:r>
          </a:p>
        </p:txBody>
      </p:sp>
      <p:sp>
        <p:nvSpPr>
          <p:cNvPr id="3" name="Content Placeholder 2">
            <a:extLst>
              <a:ext uri="{FF2B5EF4-FFF2-40B4-BE49-F238E27FC236}">
                <a16:creationId xmlns:a16="http://schemas.microsoft.com/office/drawing/2014/main" id="{82AE9BB9-FCDF-B345-B331-14A2F31F82B7}"/>
              </a:ext>
            </a:extLst>
          </p:cNvPr>
          <p:cNvSpPr>
            <a:spLocks noGrp="1"/>
          </p:cNvSpPr>
          <p:nvPr>
            <p:ph idx="1"/>
          </p:nvPr>
        </p:nvSpPr>
        <p:spPr>
          <a:xfrm>
            <a:off x="963396" y="2264485"/>
            <a:ext cx="10385922" cy="4781773"/>
          </a:xfrm>
        </p:spPr>
        <p:txBody>
          <a:bodyPr>
            <a:normAutofit fontScale="55000" lnSpcReduction="20000"/>
          </a:bodyPr>
          <a:lstStyle/>
          <a:p>
            <a:pPr>
              <a:lnSpc>
                <a:spcPct val="120000"/>
              </a:lnSpc>
              <a:spcBef>
                <a:spcPts val="0"/>
              </a:spcBef>
            </a:pPr>
            <a:r>
              <a:rPr lang="en-US" sz="3200" b="1" dirty="0"/>
              <a:t>CHAPTER 9: FOCUSING AND FACILITATING EMOTIONAL EXPERIENCING </a:t>
            </a:r>
          </a:p>
          <a:p>
            <a:pPr marL="0" indent="0">
              <a:lnSpc>
                <a:spcPct val="120000"/>
              </a:lnSpc>
              <a:spcBef>
                <a:spcPts val="0"/>
              </a:spcBef>
              <a:buNone/>
            </a:pPr>
            <a:r>
              <a:rPr lang="en-US" sz="3200" b="1" dirty="0"/>
              <a:t> </a:t>
            </a:r>
          </a:p>
          <a:p>
            <a:pPr>
              <a:lnSpc>
                <a:spcPct val="120000"/>
              </a:lnSpc>
              <a:spcBef>
                <a:spcPts val="0"/>
              </a:spcBef>
            </a:pPr>
            <a:r>
              <a:rPr lang="en-US" sz="3200" b="1" dirty="0"/>
              <a:t>Getting Started: </a:t>
            </a:r>
          </a:p>
          <a:p>
            <a:pPr lvl="1">
              <a:lnSpc>
                <a:spcPct val="120000"/>
              </a:lnSpc>
              <a:spcBef>
                <a:spcPts val="0"/>
              </a:spcBef>
            </a:pPr>
            <a:r>
              <a:rPr lang="en-US" sz="3000" b="1" dirty="0"/>
              <a:t>The role of experiential focusing in EFT (including “Slowing the process down”)</a:t>
            </a:r>
          </a:p>
          <a:p>
            <a:pPr lvl="1">
              <a:lnSpc>
                <a:spcPct val="120000"/>
              </a:lnSpc>
              <a:spcBef>
                <a:spcPts val="0"/>
              </a:spcBef>
            </a:pPr>
            <a:r>
              <a:rPr lang="en-US" sz="3000" b="1" dirty="0"/>
              <a:t>Using focusing to elaborate emotion schemes: Exercise and clinical example </a:t>
            </a:r>
          </a:p>
          <a:p>
            <a:pPr>
              <a:lnSpc>
                <a:spcPct val="120000"/>
              </a:lnSpc>
              <a:spcBef>
                <a:spcPts val="0"/>
              </a:spcBef>
            </a:pPr>
            <a:r>
              <a:rPr lang="en-US" sz="3200" b="1" dirty="0"/>
              <a:t>The meta-task: Allowing and expressing emotion </a:t>
            </a:r>
          </a:p>
          <a:p>
            <a:pPr lvl="1">
              <a:lnSpc>
                <a:spcPct val="120000"/>
              </a:lnSpc>
              <a:spcBef>
                <a:spcPts val="0"/>
              </a:spcBef>
            </a:pPr>
            <a:r>
              <a:rPr lang="en-US" sz="3000" b="1" dirty="0"/>
              <a:t>Marker: Restricted emotion processing modes</a:t>
            </a:r>
          </a:p>
          <a:p>
            <a:pPr lvl="1">
              <a:lnSpc>
                <a:spcPct val="120000"/>
              </a:lnSpc>
              <a:spcBef>
                <a:spcPts val="0"/>
              </a:spcBef>
            </a:pPr>
            <a:r>
              <a:rPr lang="en-US" sz="3000" b="1" dirty="0"/>
              <a:t>Allowing and expressing emotion task resolution stages</a:t>
            </a:r>
          </a:p>
          <a:p>
            <a:pPr>
              <a:lnSpc>
                <a:spcPct val="120000"/>
              </a:lnSpc>
              <a:spcBef>
                <a:spcPts val="0"/>
              </a:spcBef>
            </a:pPr>
            <a:r>
              <a:rPr lang="en-US" sz="3200" b="1" dirty="0"/>
              <a:t>Experiential Focusing for an unclear feeling </a:t>
            </a:r>
          </a:p>
          <a:p>
            <a:pPr lvl="1">
              <a:lnSpc>
                <a:spcPct val="120000"/>
              </a:lnSpc>
              <a:spcBef>
                <a:spcPts val="0"/>
              </a:spcBef>
            </a:pPr>
            <a:r>
              <a:rPr lang="en-US" sz="3000" b="1" dirty="0"/>
              <a:t>Marker and variations (Stage 1)</a:t>
            </a:r>
          </a:p>
          <a:p>
            <a:pPr lvl="1">
              <a:lnSpc>
                <a:spcPct val="120000"/>
              </a:lnSpc>
              <a:spcBef>
                <a:spcPts val="0"/>
              </a:spcBef>
            </a:pPr>
            <a:r>
              <a:rPr lang="en-US" sz="3000" b="1" dirty="0"/>
              <a:t>Task resolution stages in experiential focusing</a:t>
            </a:r>
          </a:p>
          <a:p>
            <a:pPr lvl="1">
              <a:lnSpc>
                <a:spcPct val="120000"/>
              </a:lnSpc>
              <a:spcBef>
                <a:spcPts val="0"/>
              </a:spcBef>
            </a:pPr>
            <a:r>
              <a:rPr lang="en-US" sz="3000" b="1" dirty="0"/>
              <a:t>Common difficulties in focusing</a:t>
            </a:r>
          </a:p>
          <a:p>
            <a:pPr>
              <a:lnSpc>
                <a:spcPct val="120000"/>
              </a:lnSpc>
              <a:spcBef>
                <a:spcPts val="0"/>
              </a:spcBef>
            </a:pPr>
            <a:r>
              <a:rPr lang="en-US" sz="3200" b="1" dirty="0"/>
              <a:t>Going Further: Clearing a Space for Attentional Focus Difficulties</a:t>
            </a:r>
          </a:p>
          <a:p>
            <a:pPr>
              <a:lnSpc>
                <a:spcPct val="120000"/>
              </a:lnSpc>
              <a:spcBef>
                <a:spcPts val="0"/>
              </a:spcBef>
            </a:pPr>
            <a:r>
              <a:rPr lang="en-US" sz="3200" b="1" dirty="0"/>
              <a:t>Learning more about experiencing and focusing in EFT</a:t>
            </a:r>
          </a:p>
          <a:p>
            <a:pPr>
              <a:lnSpc>
                <a:spcPct val="120000"/>
              </a:lnSpc>
              <a:spcBef>
                <a:spcPts val="0"/>
              </a:spcBef>
            </a:pPr>
            <a:r>
              <a:rPr lang="en-US" sz="3200" b="1" dirty="0"/>
              <a:t>Chapter Summary</a:t>
            </a:r>
          </a:p>
          <a:p>
            <a:pPr>
              <a:lnSpc>
                <a:spcPct val="120000"/>
              </a:lnSpc>
              <a:spcBef>
                <a:spcPts val="0"/>
              </a:spcBef>
            </a:pPr>
            <a:r>
              <a:rPr lang="en-US" sz="3200" b="1" dirty="0"/>
              <a:t>Questions/Activities for Self-Reflection</a:t>
            </a:r>
          </a:p>
          <a:p>
            <a:pPr>
              <a:lnSpc>
                <a:spcPct val="120000"/>
              </a:lnSpc>
              <a:spcBef>
                <a:spcPts val="0"/>
              </a:spcBef>
            </a:pPr>
            <a:r>
              <a:rPr lang="en-US" sz="3200" b="1" dirty="0"/>
              <a:t>Key Terms</a:t>
            </a:r>
          </a:p>
        </p:txBody>
      </p:sp>
    </p:spTree>
    <p:extLst>
      <p:ext uri="{BB962C8B-B14F-4D97-AF65-F5344CB8AC3E}">
        <p14:creationId xmlns:p14="http://schemas.microsoft.com/office/powerpoint/2010/main" val="798768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DB93-A599-F029-EFE1-BBF77912D43D}"/>
              </a:ext>
            </a:extLst>
          </p:cNvPr>
          <p:cNvSpPr>
            <a:spLocks noGrp="1"/>
          </p:cNvSpPr>
          <p:nvPr>
            <p:ph type="title"/>
          </p:nvPr>
        </p:nvSpPr>
        <p:spPr/>
        <p:txBody>
          <a:bodyPr/>
          <a:lstStyle/>
          <a:p>
            <a:r>
              <a:rPr lang="en-US" b="1" dirty="0"/>
              <a:t>From Chapter 9: Slowing the Process Down</a:t>
            </a:r>
          </a:p>
        </p:txBody>
      </p:sp>
      <p:sp>
        <p:nvSpPr>
          <p:cNvPr id="3" name="Content Placeholder 2">
            <a:extLst>
              <a:ext uri="{FF2B5EF4-FFF2-40B4-BE49-F238E27FC236}">
                <a16:creationId xmlns:a16="http://schemas.microsoft.com/office/drawing/2014/main" id="{4EB49C37-CD88-9781-2B40-D7D3AF38F71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18339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25B-68CD-E921-472F-B711DE1E48B0}"/>
              </a:ext>
            </a:extLst>
          </p:cNvPr>
          <p:cNvSpPr>
            <a:spLocks noGrp="1"/>
          </p:cNvSpPr>
          <p:nvPr>
            <p:ph type="title"/>
          </p:nvPr>
        </p:nvSpPr>
        <p:spPr/>
        <p:txBody>
          <a:bodyPr/>
          <a:lstStyle/>
          <a:p>
            <a:r>
              <a:rPr lang="en-US" b="1" dirty="0"/>
              <a:t>In EFT, Fast is Slow, and Slow is Fast</a:t>
            </a:r>
          </a:p>
        </p:txBody>
      </p:sp>
      <p:sp>
        <p:nvSpPr>
          <p:cNvPr id="3" name="Content Placeholder 2">
            <a:extLst>
              <a:ext uri="{FF2B5EF4-FFF2-40B4-BE49-F238E27FC236}">
                <a16:creationId xmlns:a16="http://schemas.microsoft.com/office/drawing/2014/main" id="{F8EE15FD-8677-BB4A-2DBE-30112FA20DD2}"/>
              </a:ext>
            </a:extLst>
          </p:cNvPr>
          <p:cNvSpPr>
            <a:spLocks noGrp="1"/>
          </p:cNvSpPr>
          <p:nvPr>
            <p:ph idx="1"/>
          </p:nvPr>
        </p:nvSpPr>
        <p:spPr/>
        <p:txBody>
          <a:bodyPr>
            <a:normAutofit/>
          </a:bodyPr>
          <a:lstStyle/>
          <a:p>
            <a:r>
              <a:rPr lang="en-US" sz="2000" dirty="0"/>
              <a:t>Emotions require time to emerge</a:t>
            </a:r>
          </a:p>
          <a:p>
            <a:r>
              <a:rPr lang="en-US" sz="2000" dirty="0"/>
              <a:t>Fast process is generally purely conceptual or externalizing</a:t>
            </a:r>
          </a:p>
          <a:p>
            <a:r>
              <a:rPr lang="en-US" sz="2000" dirty="0"/>
              <a:t>Fast process generally leads to skimming over the surface of feelings, which in turn leads to going in circles and not getting anyway. This makes for a slow process, or even a process that doesn’t go anywhere.</a:t>
            </a:r>
          </a:p>
          <a:p>
            <a:r>
              <a:rPr lang="en-US" sz="2000" dirty="0"/>
              <a:t>Slow process can lead to deeper work by allowing time for emotions to emerge. Then it can go faster, because it has gone deeper. </a:t>
            </a:r>
          </a:p>
        </p:txBody>
      </p:sp>
    </p:spTree>
    <p:extLst>
      <p:ext uri="{BB962C8B-B14F-4D97-AF65-F5344CB8AC3E}">
        <p14:creationId xmlns:p14="http://schemas.microsoft.com/office/powerpoint/2010/main" val="3917833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25B-68CD-E921-472F-B711DE1E48B0}"/>
              </a:ext>
            </a:extLst>
          </p:cNvPr>
          <p:cNvSpPr>
            <a:spLocks noGrp="1"/>
          </p:cNvSpPr>
          <p:nvPr>
            <p:ph type="title"/>
          </p:nvPr>
        </p:nvSpPr>
        <p:spPr>
          <a:xfrm>
            <a:off x="2915055" y="500809"/>
            <a:ext cx="8610600" cy="1293028"/>
          </a:xfrm>
        </p:spPr>
        <p:txBody>
          <a:bodyPr>
            <a:normAutofit fontScale="90000"/>
          </a:bodyPr>
          <a:lstStyle/>
          <a:p>
            <a:r>
              <a:rPr lang="en-US" sz="4400" b="1" dirty="0"/>
              <a:t>Response Matching as Therapeutic Resource</a:t>
            </a:r>
          </a:p>
        </p:txBody>
      </p:sp>
      <p:sp>
        <p:nvSpPr>
          <p:cNvPr id="3" name="Content Placeholder 2">
            <a:extLst>
              <a:ext uri="{FF2B5EF4-FFF2-40B4-BE49-F238E27FC236}">
                <a16:creationId xmlns:a16="http://schemas.microsoft.com/office/drawing/2014/main" id="{F8EE15FD-8677-BB4A-2DBE-30112FA20DD2}"/>
              </a:ext>
            </a:extLst>
          </p:cNvPr>
          <p:cNvSpPr>
            <a:spLocks noGrp="1"/>
          </p:cNvSpPr>
          <p:nvPr>
            <p:ph idx="1"/>
          </p:nvPr>
        </p:nvSpPr>
        <p:spPr>
          <a:xfrm>
            <a:off x="1251779" y="2159598"/>
            <a:ext cx="8831500" cy="4843631"/>
          </a:xfrm>
        </p:spPr>
        <p:txBody>
          <a:bodyPr>
            <a:normAutofit/>
          </a:bodyPr>
          <a:lstStyle/>
          <a:p>
            <a:r>
              <a:rPr lang="en-US" sz="2400" dirty="0"/>
              <a:t>Response matching is a well-established phenomenon in therapy:</a:t>
            </a:r>
          </a:p>
          <a:p>
            <a:pPr lvl="1"/>
            <a:r>
              <a:rPr lang="en-US" sz="2400" dirty="0"/>
              <a:t>Applies to a wide range of paralinguistic (=how you talk) and nonverbal behavior</a:t>
            </a:r>
          </a:p>
          <a:p>
            <a:pPr lvl="1"/>
            <a:r>
              <a:rPr lang="en-US" sz="2400" dirty="0"/>
              <a:t>For example, it is therefore a good idea to be mindful about your pace during sessions:</a:t>
            </a:r>
          </a:p>
          <a:p>
            <a:pPr lvl="2"/>
            <a:r>
              <a:rPr lang="en-US" sz="2000" dirty="0"/>
              <a:t>Clients tend to match their therapists’ pace</a:t>
            </a:r>
          </a:p>
          <a:p>
            <a:pPr lvl="2"/>
            <a:r>
              <a:rPr lang="en-US" sz="2000" dirty="0"/>
              <a:t>Therapists tend to match their clients’ pace</a:t>
            </a:r>
          </a:p>
          <a:p>
            <a:pPr lvl="1"/>
            <a:r>
              <a:rPr lang="en-US" sz="2400" dirty="0"/>
              <a:t>This means: You can use response matching as a therapeutic resource to deliberately slow down, first your own and then your client’s pace</a:t>
            </a:r>
          </a:p>
        </p:txBody>
      </p:sp>
    </p:spTree>
    <p:extLst>
      <p:ext uri="{BB962C8B-B14F-4D97-AF65-F5344CB8AC3E}">
        <p14:creationId xmlns:p14="http://schemas.microsoft.com/office/powerpoint/2010/main" val="3394304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25B-68CD-E921-472F-B711DE1E48B0}"/>
              </a:ext>
            </a:extLst>
          </p:cNvPr>
          <p:cNvSpPr>
            <a:spLocks noGrp="1"/>
          </p:cNvSpPr>
          <p:nvPr>
            <p:ph type="title"/>
          </p:nvPr>
        </p:nvSpPr>
        <p:spPr/>
        <p:txBody>
          <a:bodyPr/>
          <a:lstStyle/>
          <a:p>
            <a:r>
              <a:rPr lang="en-US" b="1" dirty="0"/>
              <a:t>EFT, Focusing &amp; Slowing the Process Down</a:t>
            </a:r>
          </a:p>
        </p:txBody>
      </p:sp>
      <p:sp>
        <p:nvSpPr>
          <p:cNvPr id="3" name="Content Placeholder 2">
            <a:extLst>
              <a:ext uri="{FF2B5EF4-FFF2-40B4-BE49-F238E27FC236}">
                <a16:creationId xmlns:a16="http://schemas.microsoft.com/office/drawing/2014/main" id="{F8EE15FD-8677-BB4A-2DBE-30112FA20DD2}"/>
              </a:ext>
            </a:extLst>
          </p:cNvPr>
          <p:cNvSpPr>
            <a:spLocks noGrp="1"/>
          </p:cNvSpPr>
          <p:nvPr>
            <p:ph idx="1"/>
          </p:nvPr>
        </p:nvSpPr>
        <p:spPr>
          <a:xfrm>
            <a:off x="1400782" y="2431228"/>
            <a:ext cx="10105417" cy="4024125"/>
          </a:xfrm>
        </p:spPr>
        <p:txBody>
          <a:bodyPr/>
          <a:lstStyle/>
          <a:p>
            <a:pPr>
              <a:spcBef>
                <a:spcPts val="800"/>
              </a:spcBef>
            </a:pPr>
            <a:r>
              <a:rPr lang="en-US" sz="2400" dirty="0"/>
              <a:t>EFT is a busy, fast therapy, with lots of things going on, many things you might want to remember, and a lot of work you and your client can do</a:t>
            </a:r>
          </a:p>
          <a:p>
            <a:pPr>
              <a:spcBef>
                <a:spcPts val="800"/>
              </a:spcBef>
            </a:pPr>
            <a:r>
              <a:rPr lang="en-US" sz="2400" dirty="0"/>
              <a:t>It is very easy to feel pressured and rushed by all of this</a:t>
            </a:r>
          </a:p>
          <a:p>
            <a:pPr>
              <a:spcBef>
                <a:spcPts val="800"/>
              </a:spcBef>
            </a:pPr>
            <a:r>
              <a:rPr lang="en-US" sz="2400" dirty="0"/>
              <a:t>Possibly the most important gift that Focusing has to give to EFT is the value of slowing the process down</a:t>
            </a:r>
          </a:p>
          <a:p>
            <a:pPr>
              <a:spcBef>
                <a:spcPts val="800"/>
              </a:spcBef>
            </a:pPr>
            <a:r>
              <a:rPr lang="en-US" sz="2400" dirty="0"/>
              <a:t>This allows us to take the client’s experience a bit at a time</a:t>
            </a:r>
          </a:p>
          <a:p>
            <a:pPr>
              <a:spcBef>
                <a:spcPts val="800"/>
              </a:spcBef>
            </a:pPr>
            <a:r>
              <a:rPr lang="en-US" sz="2400" dirty="0"/>
              <a:t>More importantly, it helps clients access their emotions</a:t>
            </a:r>
            <a:endParaRPr lang="en-US" dirty="0"/>
          </a:p>
        </p:txBody>
      </p:sp>
    </p:spTree>
    <p:extLst>
      <p:ext uri="{BB962C8B-B14F-4D97-AF65-F5344CB8AC3E}">
        <p14:creationId xmlns:p14="http://schemas.microsoft.com/office/powerpoint/2010/main" val="1720417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25B-68CD-E921-472F-B711DE1E48B0}"/>
              </a:ext>
            </a:extLst>
          </p:cNvPr>
          <p:cNvSpPr>
            <a:spLocks noGrp="1"/>
          </p:cNvSpPr>
          <p:nvPr>
            <p:ph type="title"/>
          </p:nvPr>
        </p:nvSpPr>
        <p:spPr>
          <a:xfrm>
            <a:off x="2320295" y="493600"/>
            <a:ext cx="8610600" cy="1293028"/>
          </a:xfrm>
        </p:spPr>
        <p:txBody>
          <a:bodyPr/>
          <a:lstStyle/>
          <a:p>
            <a:r>
              <a:rPr lang="en-US" b="1" dirty="0"/>
              <a:t>Some Suggestions for Slowing </a:t>
            </a:r>
            <a:br>
              <a:rPr lang="en-US" b="1" dirty="0"/>
            </a:br>
            <a:r>
              <a:rPr lang="en-US" b="1" dirty="0"/>
              <a:t>Your Process Down</a:t>
            </a:r>
          </a:p>
        </p:txBody>
      </p:sp>
      <p:sp>
        <p:nvSpPr>
          <p:cNvPr id="3" name="Content Placeholder 2">
            <a:extLst>
              <a:ext uri="{FF2B5EF4-FFF2-40B4-BE49-F238E27FC236}">
                <a16:creationId xmlns:a16="http://schemas.microsoft.com/office/drawing/2014/main" id="{F8EE15FD-8677-BB4A-2DBE-30112FA20DD2}"/>
              </a:ext>
            </a:extLst>
          </p:cNvPr>
          <p:cNvSpPr>
            <a:spLocks noGrp="1"/>
          </p:cNvSpPr>
          <p:nvPr>
            <p:ph idx="1"/>
          </p:nvPr>
        </p:nvSpPr>
        <p:spPr>
          <a:xfrm>
            <a:off x="1636728" y="2269578"/>
            <a:ext cx="8573845" cy="4343400"/>
          </a:xfrm>
        </p:spPr>
        <p:txBody>
          <a:bodyPr>
            <a:normAutofit fontScale="92500" lnSpcReduction="10000"/>
          </a:bodyPr>
          <a:lstStyle/>
          <a:p>
            <a:pPr>
              <a:spcBef>
                <a:spcPts val="0"/>
              </a:spcBef>
            </a:pPr>
            <a:r>
              <a:rPr lang="en-US" sz="2800" dirty="0"/>
              <a:t>1. Consider what your natural pace is: Do I generally tend to feel time-pressured or in a hurry?</a:t>
            </a:r>
          </a:p>
          <a:p>
            <a:pPr>
              <a:spcBef>
                <a:spcPts val="0"/>
              </a:spcBef>
            </a:pPr>
            <a:r>
              <a:rPr lang="en-US" sz="2800" dirty="0"/>
              <a:t>2. Start noticing your pace in sessions, especially when you are racing in sessions (or listen to recordings of your work)</a:t>
            </a:r>
          </a:p>
          <a:p>
            <a:pPr>
              <a:spcBef>
                <a:spcPts val="0"/>
              </a:spcBef>
            </a:pPr>
            <a:r>
              <a:rPr lang="en-US" sz="2800" dirty="0"/>
              <a:t>3. Try to give yourself time before each session to slow your process down and to make space for your client</a:t>
            </a:r>
          </a:p>
          <a:p>
            <a:pPr>
              <a:spcBef>
                <a:spcPts val="0"/>
              </a:spcBef>
            </a:pPr>
            <a:r>
              <a:rPr lang="en-US" sz="2800" dirty="0"/>
              <a:t>4. Be aware that when you are anxious, you are likely to have to work hard at slowing yourself down</a:t>
            </a:r>
          </a:p>
        </p:txBody>
      </p:sp>
    </p:spTree>
    <p:extLst>
      <p:ext uri="{BB962C8B-B14F-4D97-AF65-F5344CB8AC3E}">
        <p14:creationId xmlns:p14="http://schemas.microsoft.com/office/powerpoint/2010/main" val="455048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25B-68CD-E921-472F-B711DE1E48B0}"/>
              </a:ext>
            </a:extLst>
          </p:cNvPr>
          <p:cNvSpPr>
            <a:spLocks noGrp="1"/>
          </p:cNvSpPr>
          <p:nvPr>
            <p:ph type="title"/>
          </p:nvPr>
        </p:nvSpPr>
        <p:spPr>
          <a:xfrm>
            <a:off x="2953966" y="414177"/>
            <a:ext cx="8610600" cy="1293028"/>
          </a:xfrm>
        </p:spPr>
        <p:txBody>
          <a:bodyPr/>
          <a:lstStyle/>
          <a:p>
            <a:r>
              <a:rPr lang="en-US" b="1" dirty="0"/>
              <a:t>Some Suggestions for Slowing </a:t>
            </a:r>
            <a:br>
              <a:rPr lang="en-US" b="1" dirty="0"/>
            </a:br>
            <a:r>
              <a:rPr lang="en-US" b="1" dirty="0"/>
              <a:t>Your Process Down</a:t>
            </a:r>
          </a:p>
        </p:txBody>
      </p:sp>
      <p:sp>
        <p:nvSpPr>
          <p:cNvPr id="3" name="Content Placeholder 2">
            <a:extLst>
              <a:ext uri="{FF2B5EF4-FFF2-40B4-BE49-F238E27FC236}">
                <a16:creationId xmlns:a16="http://schemas.microsoft.com/office/drawing/2014/main" id="{F8EE15FD-8677-BB4A-2DBE-30112FA20DD2}"/>
              </a:ext>
            </a:extLst>
          </p:cNvPr>
          <p:cNvSpPr>
            <a:spLocks noGrp="1"/>
          </p:cNvSpPr>
          <p:nvPr>
            <p:ph idx="1"/>
          </p:nvPr>
        </p:nvSpPr>
        <p:spPr>
          <a:xfrm>
            <a:off x="1674607" y="2346369"/>
            <a:ext cx="8573845" cy="4343400"/>
          </a:xfrm>
        </p:spPr>
        <p:txBody>
          <a:bodyPr>
            <a:normAutofit lnSpcReduction="10000"/>
          </a:bodyPr>
          <a:lstStyle/>
          <a:p>
            <a:pPr>
              <a:spcBef>
                <a:spcPts val="0"/>
              </a:spcBef>
            </a:pPr>
            <a:r>
              <a:rPr lang="en-US" sz="2800" dirty="0"/>
              <a:t>5. Leave the book/model/</a:t>
            </a:r>
            <a:r>
              <a:rPr lang="en-US" sz="2800" dirty="0" err="1"/>
              <a:t>shoulds</a:t>
            </a:r>
            <a:r>
              <a:rPr lang="en-US" sz="2800" dirty="0"/>
              <a:t>/supervisor outside the door and focus to begin with on your empathy</a:t>
            </a:r>
          </a:p>
          <a:p>
            <a:pPr>
              <a:spcBef>
                <a:spcPts val="0"/>
              </a:spcBef>
            </a:pPr>
            <a:r>
              <a:rPr lang="en-US" sz="2800" dirty="0"/>
              <a:t>6. Disclose to your client that you are trying to slow your pace down</a:t>
            </a:r>
          </a:p>
          <a:p>
            <a:pPr>
              <a:spcBef>
                <a:spcPts val="0"/>
              </a:spcBef>
            </a:pPr>
            <a:r>
              <a:rPr lang="en-US" sz="2800" dirty="0"/>
              <a:t>7. Suggest that both you and your client take a minute, take a breath, and try to slow down</a:t>
            </a:r>
          </a:p>
          <a:p>
            <a:pPr>
              <a:spcBef>
                <a:spcPts val="0"/>
              </a:spcBef>
            </a:pPr>
            <a:r>
              <a:rPr lang="en-US" sz="2800" dirty="0"/>
              <a:t>8. Realize that this might be difficult for your client and you, and therefore might take concerted or repeated effort</a:t>
            </a:r>
          </a:p>
        </p:txBody>
      </p:sp>
    </p:spTree>
    <p:extLst>
      <p:ext uri="{BB962C8B-B14F-4D97-AF65-F5344CB8AC3E}">
        <p14:creationId xmlns:p14="http://schemas.microsoft.com/office/powerpoint/2010/main" val="146362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p:txBody>
          <a:bodyPr/>
          <a:lstStyle/>
          <a:p>
            <a:r>
              <a:rPr lang="en-US" b="1" dirty="0"/>
              <a:t>Segment 2: EFT Video</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77653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a:xfrm>
            <a:off x="621792" y="838200"/>
            <a:ext cx="9546336" cy="706964"/>
          </a:xfrm>
        </p:spPr>
        <p:txBody>
          <a:bodyPr/>
          <a:lstStyle/>
          <a:p>
            <a:r>
              <a:rPr lang="en-US" b="1" dirty="0"/>
              <a:t>Segment 3: Video Discussion/Check-in re: your EFT practice/General Networking</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a:xfrm>
            <a:off x="1154954" y="2603500"/>
            <a:ext cx="8825659" cy="4248404"/>
          </a:xfrm>
        </p:spPr>
        <p:txBody>
          <a:bodyPr>
            <a:normAutofit fontScale="92500" lnSpcReduction="10000"/>
          </a:bodyPr>
          <a:lstStyle/>
          <a:p>
            <a:r>
              <a:rPr lang="en-GB" sz="2000" dirty="0">
                <a:ea typeface="Times New Roman" panose="02020603050405020304" pitchFamily="18" charset="0"/>
              </a:rPr>
              <a:t>Have a cup of tea/coffee and a snack while you talk with others in the community.  (30 min)</a:t>
            </a:r>
          </a:p>
          <a:p>
            <a:r>
              <a:rPr lang="en-US" sz="2000" dirty="0"/>
              <a:t>Will use Zoom break-out rooms of 3-6 people each (20 min):</a:t>
            </a:r>
          </a:p>
          <a:p>
            <a:pPr lvl="1"/>
            <a:r>
              <a:rPr lang="en-US" sz="1800" dirty="0"/>
              <a:t>Check-in</a:t>
            </a:r>
          </a:p>
          <a:p>
            <a:pPr lvl="1"/>
            <a:r>
              <a:rPr lang="en-US" sz="1800" dirty="0"/>
              <a:t>Discussion (of video)</a:t>
            </a:r>
          </a:p>
          <a:p>
            <a:pPr lvl="1"/>
            <a:r>
              <a:rPr lang="en-US" sz="1800" dirty="0"/>
              <a:t>Networking (social/other)</a:t>
            </a:r>
          </a:p>
          <a:p>
            <a:r>
              <a:rPr lang="en-US" sz="2000" dirty="0"/>
              <a:t>Check-in/Discussion/Networking Questions:</a:t>
            </a:r>
          </a:p>
          <a:p>
            <a:r>
              <a:rPr lang="en-GB" sz="2000" b="1" dirty="0"/>
              <a:t>1. Introduce yourself: Where are you in your development as an EFT therapist? Where are you based? What kinds of clients do you work with?</a:t>
            </a:r>
            <a:endParaRPr lang="en-GB" sz="2000" dirty="0"/>
          </a:p>
          <a:p>
            <a:pPr marL="457200"/>
            <a:r>
              <a:rPr lang="en-GB" sz="2000" b="1" dirty="0">
                <a:effectLst/>
                <a:ea typeface="Times New Roman" panose="02020603050405020304" pitchFamily="18" charset="0"/>
              </a:rPr>
              <a:t>2. What would support your development as an EFT therapist?</a:t>
            </a:r>
            <a:endParaRPr lang="en-GB" sz="2000" dirty="0">
              <a:effectLst/>
              <a:ea typeface="Times New Roman" panose="02020603050405020304" pitchFamily="18" charset="0"/>
            </a:endParaRPr>
          </a:p>
          <a:p>
            <a:pPr marL="457200"/>
            <a:r>
              <a:rPr lang="en-GB" sz="2000" b="1" dirty="0">
                <a:effectLst/>
                <a:ea typeface="Times New Roman" panose="02020603050405020304" pitchFamily="18" charset="0"/>
              </a:rPr>
              <a:t>3. What do you have for the supervision/skill practice segment?</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3246386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3DF8-E358-194B-A7AB-E7B05A97D6FF}"/>
              </a:ext>
            </a:extLst>
          </p:cNvPr>
          <p:cNvSpPr>
            <a:spLocks noGrp="1"/>
          </p:cNvSpPr>
          <p:nvPr>
            <p:ph type="title"/>
          </p:nvPr>
        </p:nvSpPr>
        <p:spPr>
          <a:xfrm>
            <a:off x="1154954" y="973668"/>
            <a:ext cx="9269206" cy="706964"/>
          </a:xfrm>
        </p:spPr>
        <p:txBody>
          <a:bodyPr/>
          <a:lstStyle/>
          <a:p>
            <a:r>
              <a:rPr lang="en-US" b="1" dirty="0"/>
              <a:t>Segment 4: Skill Practice/Peer Supervision/Embody a Client</a:t>
            </a:r>
          </a:p>
        </p:txBody>
      </p:sp>
      <p:sp>
        <p:nvSpPr>
          <p:cNvPr id="3" name="Content Placeholder 2">
            <a:extLst>
              <a:ext uri="{FF2B5EF4-FFF2-40B4-BE49-F238E27FC236}">
                <a16:creationId xmlns:a16="http://schemas.microsoft.com/office/drawing/2014/main" id="{5E77A079-7CCB-214C-8EC9-EFBD5B9F2D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322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87A-3EE1-C849-B167-27FF48F3DDCF}"/>
              </a:ext>
            </a:extLst>
          </p:cNvPr>
          <p:cNvSpPr>
            <a:spLocks noGrp="1"/>
          </p:cNvSpPr>
          <p:nvPr>
            <p:ph type="title"/>
          </p:nvPr>
        </p:nvSpPr>
        <p:spPr/>
        <p:txBody>
          <a:bodyPr/>
          <a:lstStyle/>
          <a:p>
            <a:r>
              <a:rPr lang="en-US" dirty="0"/>
              <a:t>Who’s Here?</a:t>
            </a:r>
          </a:p>
        </p:txBody>
      </p:sp>
      <p:sp>
        <p:nvSpPr>
          <p:cNvPr id="3" name="Content Placeholder 2">
            <a:extLst>
              <a:ext uri="{FF2B5EF4-FFF2-40B4-BE49-F238E27FC236}">
                <a16:creationId xmlns:a16="http://schemas.microsoft.com/office/drawing/2014/main" id="{3FFC6867-FD73-CA43-9E22-ACC63B991C93}"/>
              </a:ext>
            </a:extLst>
          </p:cNvPr>
          <p:cNvSpPr>
            <a:spLocks noGrp="1"/>
          </p:cNvSpPr>
          <p:nvPr>
            <p:ph idx="1"/>
          </p:nvPr>
        </p:nvSpPr>
        <p:spPr>
          <a:xfrm>
            <a:off x="1154954" y="2603499"/>
            <a:ext cx="8825659" cy="4109273"/>
          </a:xfrm>
        </p:spPr>
        <p:txBody>
          <a:bodyPr>
            <a:normAutofit fontScale="85000" lnSpcReduction="20000"/>
          </a:bodyPr>
          <a:lstStyle/>
          <a:p>
            <a:r>
              <a:rPr lang="en-US" sz="2000" b="1" dirty="0"/>
              <a:t>First time here? (Welcome!)</a:t>
            </a:r>
          </a:p>
          <a:p>
            <a:endParaRPr lang="en-US" sz="2000" b="1" dirty="0"/>
          </a:p>
          <a:p>
            <a:r>
              <a:rPr lang="en-US" sz="2000" b="1" dirty="0"/>
              <a:t>From where? (Countries &amp; parts of the UK):</a:t>
            </a:r>
          </a:p>
          <a:p>
            <a:pPr lvl="1"/>
            <a:r>
              <a:rPr lang="en-US" dirty="0"/>
              <a:t>UK</a:t>
            </a:r>
          </a:p>
          <a:p>
            <a:pPr lvl="1"/>
            <a:r>
              <a:rPr lang="en-US" dirty="0"/>
              <a:t>Denmark</a:t>
            </a:r>
          </a:p>
          <a:p>
            <a:pPr lvl="1"/>
            <a:r>
              <a:rPr lang="en-US" dirty="0"/>
              <a:t>Hungary</a:t>
            </a:r>
          </a:p>
          <a:p>
            <a:pPr lvl="1"/>
            <a:r>
              <a:rPr lang="en-US" dirty="0"/>
              <a:t>Belgium</a:t>
            </a:r>
          </a:p>
          <a:p>
            <a:pPr lvl="1"/>
            <a:r>
              <a:rPr lang="en-US" dirty="0"/>
              <a:t>Cyprus</a:t>
            </a:r>
          </a:p>
          <a:p>
            <a:pPr lvl="1"/>
            <a:r>
              <a:rPr lang="en-US" dirty="0"/>
              <a:t>Poland</a:t>
            </a:r>
          </a:p>
          <a:p>
            <a:pPr lvl="1"/>
            <a:r>
              <a:rPr lang="en-US" dirty="0"/>
              <a:t>India</a:t>
            </a:r>
          </a:p>
          <a:p>
            <a:pPr lvl="1"/>
            <a:r>
              <a:rPr lang="en-US" dirty="0"/>
              <a:t>Canada</a:t>
            </a:r>
          </a:p>
          <a:p>
            <a:pPr lvl="1"/>
            <a:r>
              <a:rPr lang="en-US" dirty="0"/>
              <a:t>Iran</a:t>
            </a:r>
          </a:p>
          <a:p>
            <a:pPr lvl="1"/>
            <a:r>
              <a:rPr lang="en-US" dirty="0"/>
              <a:t>US</a:t>
            </a:r>
          </a:p>
        </p:txBody>
      </p:sp>
    </p:spTree>
    <p:extLst>
      <p:ext uri="{BB962C8B-B14F-4D97-AF65-F5344CB8AC3E}">
        <p14:creationId xmlns:p14="http://schemas.microsoft.com/office/powerpoint/2010/main" val="918476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E4E23-23B4-DF45-9F1E-25262D597BAB}"/>
              </a:ext>
            </a:extLst>
          </p:cNvPr>
          <p:cNvSpPr>
            <a:spLocks noGrp="1"/>
          </p:cNvSpPr>
          <p:nvPr>
            <p:ph type="title"/>
          </p:nvPr>
        </p:nvSpPr>
        <p:spPr>
          <a:xfrm>
            <a:off x="1154954" y="973668"/>
            <a:ext cx="9037917" cy="706964"/>
          </a:xfrm>
        </p:spPr>
        <p:txBody>
          <a:bodyPr/>
          <a:lstStyle/>
          <a:p>
            <a:r>
              <a:rPr lang="en-US" b="1" dirty="0"/>
              <a:t>Segment 5: </a:t>
            </a:r>
            <a:r>
              <a:rPr lang="en-GB" sz="3600" b="1" dirty="0">
                <a:ea typeface="Times New Roman" panose="02020603050405020304" pitchFamily="18" charset="0"/>
              </a:rPr>
              <a:t>Processing/Feedback/Q&amp;A</a:t>
            </a:r>
            <a:endParaRPr lang="en-US" b="1" dirty="0"/>
          </a:p>
        </p:txBody>
      </p:sp>
      <p:sp>
        <p:nvSpPr>
          <p:cNvPr id="3" name="Content Placeholder 2">
            <a:extLst>
              <a:ext uri="{FF2B5EF4-FFF2-40B4-BE49-F238E27FC236}">
                <a16:creationId xmlns:a16="http://schemas.microsoft.com/office/drawing/2014/main" id="{89156C24-E5E0-0444-9111-3CF1BF7BF674}"/>
              </a:ext>
            </a:extLst>
          </p:cNvPr>
          <p:cNvSpPr>
            <a:spLocks noGrp="1"/>
          </p:cNvSpPr>
          <p:nvPr>
            <p:ph idx="1"/>
          </p:nvPr>
        </p:nvSpPr>
        <p:spPr>
          <a:xfrm>
            <a:off x="1154954" y="2165873"/>
            <a:ext cx="9037917" cy="4692127"/>
          </a:xfrm>
        </p:spPr>
        <p:txBody>
          <a:bodyPr>
            <a:normAutofit/>
          </a:bodyPr>
          <a:lstStyle/>
          <a:p>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1974998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for SI-EFT Board: </a:t>
            </a:r>
            <a:br>
              <a:rPr lang="en-US" b="1" dirty="0"/>
            </a:br>
            <a:r>
              <a:rPr lang="en-US" b="1" dirty="0"/>
              <a:t>Jan 2024</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9659350" cy="4216400"/>
          </a:xfrm>
        </p:spPr>
        <p:txBody>
          <a:bodyPr>
            <a:normAutofit fontScale="92500" lnSpcReduction="20000"/>
          </a:bodyPr>
          <a:lstStyle/>
          <a:p>
            <a:r>
              <a:rPr lang="en-US" sz="2400" dirty="0"/>
              <a:t>Meeting statistics: Video segment: 39 (Peak); skill practice segment: 24; processing segment: 13</a:t>
            </a:r>
          </a:p>
          <a:p>
            <a:r>
              <a:rPr lang="en-US" sz="2400" dirty="0"/>
              <a:t>Sunday vs. Thursday: Half of participants could Thursday; half couldn’t.  All or almost all were happy to alternate between Sunday &amp; Thursday</a:t>
            </a:r>
          </a:p>
          <a:p>
            <a:r>
              <a:rPr lang="en-US" sz="2400" dirty="0"/>
              <a:t>Meeting frequency: Of those remaining for final segment, almost all preferred bimonthly meetings</a:t>
            </a:r>
          </a:p>
          <a:p>
            <a:pPr lvl="1"/>
            <a:r>
              <a:rPr lang="en-US" sz="2200" dirty="0"/>
              <a:t>Several commented on the possibility of losing continuity when they had to miss meetings</a:t>
            </a:r>
          </a:p>
          <a:p>
            <a:pPr lvl="1"/>
            <a:r>
              <a:rPr lang="en-US" sz="2200" dirty="0"/>
              <a:t>At the same time, there was a general appreciation of the burden on the hosts</a:t>
            </a:r>
          </a:p>
          <a:p>
            <a:r>
              <a:rPr lang="en-US" sz="2400" dirty="0"/>
              <a:t>Meeting link: Will have to send out new invitation &amp; meeting number for each meeting =&gt; Robert agreed to work on this</a:t>
            </a:r>
          </a:p>
          <a:p>
            <a:endParaRPr lang="en-US" sz="2400" dirty="0"/>
          </a:p>
        </p:txBody>
      </p:sp>
    </p:spTree>
    <p:extLst>
      <p:ext uri="{BB962C8B-B14F-4D97-AF65-F5344CB8AC3E}">
        <p14:creationId xmlns:p14="http://schemas.microsoft.com/office/powerpoint/2010/main" val="1946434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Nov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8825659" cy="4216400"/>
          </a:xfrm>
        </p:spPr>
        <p:txBody>
          <a:bodyPr>
            <a:normAutofit fontScale="92500" lnSpcReduction="20000"/>
          </a:bodyPr>
          <a:lstStyle/>
          <a:p>
            <a:r>
              <a:rPr lang="en-US" sz="2400" dirty="0"/>
              <a:t>Meeting ended with processing/Q&amp;A, finishing at about 8:45 UK time</a:t>
            </a:r>
          </a:p>
          <a:p>
            <a:r>
              <a:rPr lang="en-US" sz="2400" dirty="0"/>
              <a:t>Main suggestion/request was for more presence from Lorna, Joan &amp; Ligia, either at Network Meetings on in the form of YouTube videos.  They need more international presence so people can see who they are</a:t>
            </a:r>
          </a:p>
          <a:p>
            <a:r>
              <a:rPr lang="en-US" sz="2400" dirty="0"/>
              <a:t>Agreed to continue flexible ending time of 8:15 –to 9pm UK time, at least for now</a:t>
            </a:r>
          </a:p>
          <a:p>
            <a:r>
              <a:rPr lang="en-US" sz="2400" dirty="0"/>
              <a:t>Therapist commentary video (EFT over time, session 2) was appreciated, although for some it felt fast &amp; was hard to follow how Les got there with Marcy</a:t>
            </a:r>
          </a:p>
          <a:p>
            <a:r>
              <a:rPr lang="en-US" sz="2400" dirty="0"/>
              <a:t>Folks enjoyed the window into the Learning book 2</a:t>
            </a:r>
            <a:r>
              <a:rPr lang="en-US" sz="2400" baseline="30000" dirty="0"/>
              <a:t>nd</a:t>
            </a:r>
            <a:r>
              <a:rPr lang="en-US" sz="2400" dirty="0"/>
              <a:t> ed process &amp; would have liked to have heard more</a:t>
            </a:r>
          </a:p>
        </p:txBody>
      </p:sp>
    </p:spTree>
    <p:extLst>
      <p:ext uri="{BB962C8B-B14F-4D97-AF65-F5344CB8AC3E}">
        <p14:creationId xmlns:p14="http://schemas.microsoft.com/office/powerpoint/2010/main" val="1869720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2209800" y="973668"/>
            <a:ext cx="7706567" cy="706964"/>
          </a:xfrm>
        </p:spPr>
        <p:txBody>
          <a:bodyPr/>
          <a:lstStyle/>
          <a:p>
            <a:r>
              <a:rPr lang="en-US" b="1" dirty="0"/>
              <a:t>Suggestions from Previous Meetings: Sept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374900"/>
            <a:ext cx="8825659" cy="4216400"/>
          </a:xfrm>
        </p:spPr>
        <p:txBody>
          <a:bodyPr>
            <a:normAutofit fontScale="85000" lnSpcReduction="20000"/>
          </a:bodyPr>
          <a:lstStyle/>
          <a:p>
            <a:r>
              <a:rPr lang="en-US" sz="2400" dirty="0"/>
              <a:t>Very positive feedback on the Written Case Formulation presentation today, although it did last an hour and through off the timing for the rest of the session.  Consensus of the group was that this was worth it.</a:t>
            </a:r>
          </a:p>
          <a:p>
            <a:r>
              <a:rPr lang="en-US" sz="2400" dirty="0"/>
              <a:t>There was enthusiasm for doing another, more hands-on session on Case Formulation, in which the group look first at an EFT video then work in break-out rooms using the framework presented to develop their own case formulations of the video</a:t>
            </a:r>
          </a:p>
          <a:p>
            <a:r>
              <a:rPr lang="en-US" sz="2400" dirty="0"/>
              <a:t>Folks noted that maybe 3 hours would a better length, although there was a suggestion that there could be an hour of skill practice at the end for folks who wanted to stay and had the energy.  Robert pointed out that folks have always been free to come and go as they needed to, although this requires us to adhere to a </a:t>
            </a:r>
          </a:p>
          <a:p>
            <a:r>
              <a:rPr lang="en-US" sz="2400" dirty="0"/>
              <a:t>Earlier on Sunday afternoon might be preferred but runs into the limits of Robert’s availability</a:t>
            </a:r>
          </a:p>
        </p:txBody>
      </p:sp>
    </p:spTree>
    <p:extLst>
      <p:ext uri="{BB962C8B-B14F-4D97-AF65-F5344CB8AC3E}">
        <p14:creationId xmlns:p14="http://schemas.microsoft.com/office/powerpoint/2010/main" val="3059229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July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a:bodyPr>
          <a:lstStyle/>
          <a:p>
            <a:r>
              <a:rPr lang="en-US" sz="2400" dirty="0"/>
              <a:t>Sunday evening is hard for folks, especially for 4 hours.  Would it be possible to switch to Saturday evenings?  Would it be possible to cut the time to 3 hours?</a:t>
            </a:r>
          </a:p>
          <a:p>
            <a:r>
              <a:rPr lang="en-US" sz="2400" dirty="0"/>
              <a:t>Other than that the varied format seems to be working.</a:t>
            </a:r>
          </a:p>
          <a:p>
            <a:r>
              <a:rPr lang="en-US" sz="2400" dirty="0"/>
              <a:t>However, there was a suggestion we might want to experiment with swapping the order of the skill practice/peer supervision with the video.</a:t>
            </a:r>
            <a:endParaRPr lang="en-US" sz="2200" dirty="0"/>
          </a:p>
          <a:p>
            <a:endParaRPr lang="en-US" sz="2200" dirty="0"/>
          </a:p>
          <a:p>
            <a:endParaRPr lang="en-US" sz="2200" dirty="0"/>
          </a:p>
        </p:txBody>
      </p:sp>
    </p:spTree>
    <p:extLst>
      <p:ext uri="{BB962C8B-B14F-4D97-AF65-F5344CB8AC3E}">
        <p14:creationId xmlns:p14="http://schemas.microsoft.com/office/powerpoint/2010/main" val="3277695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May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77500" lnSpcReduction="20000"/>
          </a:bodyPr>
          <a:lstStyle/>
          <a:p>
            <a:r>
              <a:rPr lang="en-US" sz="2200" dirty="0"/>
              <a:t>Numbers are a bit down from the old time slot on Sat afternoon.</a:t>
            </a:r>
          </a:p>
          <a:p>
            <a:r>
              <a:rPr lang="en-US" sz="2200" dirty="0"/>
              <a:t>Folks from East Asia &amp; Australia are unhappy with the new time for network meetings &amp; wonder once a year we could have them at a more suitable time for them.  Can’t you do meetings just for them, someone asked.</a:t>
            </a:r>
          </a:p>
          <a:p>
            <a:r>
              <a:rPr lang="en-US" sz="2200" dirty="0"/>
              <a:t>Some people find the length &amp; timing(4 </a:t>
            </a:r>
            <a:r>
              <a:rPr lang="en-US" sz="2200" dirty="0" err="1"/>
              <a:t>hrs</a:t>
            </a:r>
            <a:r>
              <a:rPr lang="en-US" sz="2200" dirty="0"/>
              <a:t> on a Sunday night) to be challenging. We discussed these issues &amp; general view appears to be that the current time-table &amp; length are OK or even good</a:t>
            </a:r>
          </a:p>
          <a:p>
            <a:r>
              <a:rPr lang="en-US" sz="2200" dirty="0"/>
              <a:t>The video with commentary was a big hit this time &amp; especially appreciated for its realistic portrayal of what first sessions in EFT look like</a:t>
            </a:r>
          </a:p>
          <a:p>
            <a:r>
              <a:rPr lang="en-US" sz="2200" dirty="0"/>
              <a:t>EFT supervisor competency framework presentations are appreciated.</a:t>
            </a:r>
          </a:p>
          <a:p>
            <a:r>
              <a:rPr lang="en-US" sz="2200" dirty="0"/>
              <a:t>Upshot: keep the same timetable for the July meeting.</a:t>
            </a:r>
          </a:p>
          <a:p>
            <a:endParaRPr lang="en-US" sz="2200" dirty="0"/>
          </a:p>
          <a:p>
            <a:endParaRPr lang="en-US" sz="2200" dirty="0"/>
          </a:p>
          <a:p>
            <a:endParaRPr lang="en-US" sz="2200" dirty="0"/>
          </a:p>
        </p:txBody>
      </p:sp>
    </p:spTree>
    <p:extLst>
      <p:ext uri="{BB962C8B-B14F-4D97-AF65-F5344CB8AC3E}">
        <p14:creationId xmlns:p14="http://schemas.microsoft.com/office/powerpoint/2010/main" val="3078101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a:xfrm>
            <a:off x="934820" y="948268"/>
            <a:ext cx="9606179" cy="706964"/>
          </a:xfrm>
        </p:spPr>
        <p:txBody>
          <a:bodyPr/>
          <a:lstStyle/>
          <a:p>
            <a:r>
              <a:rPr lang="en-US" b="1" dirty="0"/>
              <a:t>Suggestions from Previous Meetings: March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a:xfrm>
            <a:off x="1154954" y="2603500"/>
            <a:ext cx="8825659" cy="3746500"/>
          </a:xfrm>
        </p:spPr>
        <p:txBody>
          <a:bodyPr>
            <a:normAutofit fontScale="92500" lnSpcReduction="10000"/>
          </a:bodyPr>
          <a:lstStyle/>
          <a:p>
            <a:r>
              <a:rPr lang="en-US" sz="2200" dirty="0"/>
              <a:t>Keep the revised structure combining check-in &amp; networking (and doing away with random check-in rooms); not only does this flow better but it also allows more flexibility for the video/demonstration and skill practice/supervision</a:t>
            </a:r>
          </a:p>
          <a:p>
            <a:r>
              <a:rPr lang="en-US" sz="2200" dirty="0"/>
              <a:t>Do more live demonstrations; Robert thinks maybe once a year?</a:t>
            </a:r>
          </a:p>
          <a:p>
            <a:r>
              <a:rPr lang="en-US" sz="2200" dirty="0"/>
              <a:t>OK to have “guests” without previous EFT training, if they are seriously interested in EFT &amp; have done some background reading, also take observer or client (or embodied client) roles in skill practice/ peer supervision</a:t>
            </a:r>
          </a:p>
          <a:p>
            <a:r>
              <a:rPr lang="en-US" sz="2200" dirty="0"/>
              <a:t>People appreciated not getting spammed by responses the meeting invitation on the list server</a:t>
            </a:r>
          </a:p>
          <a:p>
            <a:endParaRPr lang="en-US" sz="2200" dirty="0"/>
          </a:p>
          <a:p>
            <a:endParaRPr lang="en-US" sz="2200" dirty="0"/>
          </a:p>
          <a:p>
            <a:endParaRPr lang="en-US" sz="2200" dirty="0"/>
          </a:p>
        </p:txBody>
      </p:sp>
    </p:spTree>
    <p:extLst>
      <p:ext uri="{BB962C8B-B14F-4D97-AF65-F5344CB8AC3E}">
        <p14:creationId xmlns:p14="http://schemas.microsoft.com/office/powerpoint/2010/main" val="412628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January 2023</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92500" lnSpcReduction="20000"/>
          </a:bodyPr>
          <a:lstStyle/>
          <a:p>
            <a:r>
              <a:rPr lang="en-US" sz="2200" dirty="0"/>
              <a:t>Need to check on listing of names in break-out rooms to make sure they are visible to participants in main room so people can see who is in which room =&gt; Robert agreed to check on this</a:t>
            </a:r>
          </a:p>
          <a:p>
            <a:r>
              <a:rPr lang="en-US" sz="2200" dirty="0"/>
              <a:t>Combine Check-in with Networking/Social time segments &amp; run after the video; show video immediately after the Report segment</a:t>
            </a:r>
          </a:p>
          <a:p>
            <a:r>
              <a:rPr lang="en-US" sz="2200" dirty="0"/>
              <a:t>Make sure there at least an hour for Supervision/Skill Practice/ Embody a Client segment</a:t>
            </a:r>
          </a:p>
          <a:p>
            <a:r>
              <a:rPr lang="en-US" sz="2200" dirty="0"/>
              <a:t>Streamline invitation process: Stop asking folks to reply to the announcement email if they want to come; send two emails: (1) Announcement email 1 week before, telling folks not to reply; (2) send out immediate invitation shortly before meeting</a:t>
            </a:r>
          </a:p>
          <a:p>
            <a:endParaRPr lang="en-US" sz="2200" dirty="0"/>
          </a:p>
          <a:p>
            <a:endParaRPr lang="en-US" sz="2200" dirty="0"/>
          </a:p>
        </p:txBody>
      </p:sp>
    </p:spTree>
    <p:extLst>
      <p:ext uri="{BB962C8B-B14F-4D97-AF65-F5344CB8AC3E}">
        <p14:creationId xmlns:p14="http://schemas.microsoft.com/office/powerpoint/2010/main" val="853401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071-6C9E-4849-8419-2FFF548A2DA3}"/>
              </a:ext>
            </a:extLst>
          </p:cNvPr>
          <p:cNvSpPr>
            <a:spLocks noGrp="1"/>
          </p:cNvSpPr>
          <p:nvPr>
            <p:ph type="title"/>
          </p:nvPr>
        </p:nvSpPr>
        <p:spPr/>
        <p:txBody>
          <a:bodyPr/>
          <a:lstStyle/>
          <a:p>
            <a:r>
              <a:rPr lang="en-US" b="1" dirty="0"/>
              <a:t>Suggestions from Previous Meetings: November  2022</a:t>
            </a:r>
          </a:p>
        </p:txBody>
      </p:sp>
      <p:sp>
        <p:nvSpPr>
          <p:cNvPr id="3" name="Content Placeholder 2">
            <a:extLst>
              <a:ext uri="{FF2B5EF4-FFF2-40B4-BE49-F238E27FC236}">
                <a16:creationId xmlns:a16="http://schemas.microsoft.com/office/drawing/2014/main" id="{E6DE39C5-7EBC-4B42-BFF9-2D67FEF33760}"/>
              </a:ext>
            </a:extLst>
          </p:cNvPr>
          <p:cNvSpPr>
            <a:spLocks noGrp="1"/>
          </p:cNvSpPr>
          <p:nvPr>
            <p:ph idx="1"/>
          </p:nvPr>
        </p:nvSpPr>
        <p:spPr/>
        <p:txBody>
          <a:bodyPr>
            <a:normAutofit fontScale="92500" lnSpcReduction="20000"/>
          </a:bodyPr>
          <a:lstStyle/>
          <a:p>
            <a:r>
              <a:rPr lang="en-US" sz="2200" dirty="0"/>
              <a:t>Format:</a:t>
            </a:r>
          </a:p>
          <a:p>
            <a:pPr lvl="1"/>
            <a:r>
              <a:rPr lang="en-US" sz="2000" dirty="0"/>
              <a:t>Folks are OK with an evening format (9.00-13.00 CA/17.00-21.00 UK), either Saturday or Sunday</a:t>
            </a:r>
          </a:p>
          <a:p>
            <a:pPr lvl="1"/>
            <a:r>
              <a:rPr lang="en-US" sz="2000" dirty="0"/>
              <a:t>Might do a shorter format, or people can just drop in &amp; out</a:t>
            </a:r>
          </a:p>
          <a:p>
            <a:pPr lvl="1"/>
            <a:r>
              <a:rPr lang="en-US" sz="2000" dirty="0"/>
              <a:t>Maybe not try to do everything in one session, but alternate</a:t>
            </a:r>
          </a:p>
          <a:p>
            <a:r>
              <a:rPr lang="en-US" sz="2200" dirty="0"/>
              <a:t>Content:</a:t>
            </a:r>
          </a:p>
          <a:p>
            <a:pPr lvl="1"/>
            <a:r>
              <a:rPr lang="en-US" sz="2000" dirty="0"/>
              <a:t>People like the videos, but also the collegiality</a:t>
            </a:r>
          </a:p>
          <a:p>
            <a:pPr lvl="1"/>
            <a:r>
              <a:rPr lang="en-US" sz="2000" dirty="0"/>
              <a:t>There is some interest in more in-depth presentations of specific EFT processes</a:t>
            </a:r>
          </a:p>
          <a:p>
            <a:r>
              <a:rPr lang="en-US" sz="2000" dirty="0"/>
              <a:t>Question: Where to find CPD on EFT? Beyond Levels 1 &amp; 2</a:t>
            </a:r>
          </a:p>
          <a:p>
            <a:endParaRPr lang="en-US" sz="2200" dirty="0"/>
          </a:p>
        </p:txBody>
      </p:sp>
    </p:spTree>
    <p:extLst>
      <p:ext uri="{BB962C8B-B14F-4D97-AF65-F5344CB8AC3E}">
        <p14:creationId xmlns:p14="http://schemas.microsoft.com/office/powerpoint/2010/main" val="403243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3ADA-8DE4-004E-8702-4728289B62C6}"/>
              </a:ext>
            </a:extLst>
          </p:cNvPr>
          <p:cNvSpPr>
            <a:spLocks noGrp="1"/>
          </p:cNvSpPr>
          <p:nvPr>
            <p:ph type="title"/>
          </p:nvPr>
        </p:nvSpPr>
        <p:spPr/>
        <p:txBody>
          <a:bodyPr/>
          <a:lstStyle/>
          <a:p>
            <a:r>
              <a:rPr lang="en-US" b="1" dirty="0"/>
              <a:t>This Meeting: Using Zoom</a:t>
            </a:r>
          </a:p>
        </p:txBody>
      </p:sp>
      <p:sp>
        <p:nvSpPr>
          <p:cNvPr id="3" name="Content Placeholder 2">
            <a:extLst>
              <a:ext uri="{FF2B5EF4-FFF2-40B4-BE49-F238E27FC236}">
                <a16:creationId xmlns:a16="http://schemas.microsoft.com/office/drawing/2014/main" id="{6AE89CCE-63D1-6D49-87A0-0F2AD3F147C8}"/>
              </a:ext>
            </a:extLst>
          </p:cNvPr>
          <p:cNvSpPr>
            <a:spLocks noGrp="1"/>
          </p:cNvSpPr>
          <p:nvPr>
            <p:ph idx="1"/>
          </p:nvPr>
        </p:nvSpPr>
        <p:spPr>
          <a:xfrm>
            <a:off x="1154954" y="2185157"/>
            <a:ext cx="8825659" cy="4470823"/>
          </a:xfrm>
        </p:spPr>
        <p:txBody>
          <a:bodyPr>
            <a:normAutofit/>
          </a:bodyPr>
          <a:lstStyle/>
          <a:p>
            <a:pPr>
              <a:lnSpc>
                <a:spcPct val="120000"/>
              </a:lnSpc>
              <a:spcBef>
                <a:spcPts val="0"/>
              </a:spcBef>
            </a:pPr>
            <a:r>
              <a:rPr lang="en-US" sz="2400" dirty="0"/>
              <a:t>We have a large number of people</a:t>
            </a:r>
          </a:p>
          <a:p>
            <a:pPr lvl="1">
              <a:lnSpc>
                <a:spcPct val="120000"/>
              </a:lnSpc>
              <a:spcBef>
                <a:spcPts val="0"/>
              </a:spcBef>
            </a:pPr>
            <a:r>
              <a:rPr lang="en-US" sz="2200" dirty="0"/>
              <a:t>We use Zoom Breakout Rooms in various ways over the course of the </a:t>
            </a:r>
            <a:r>
              <a:rPr lang="en-US" sz="2200" dirty="0" err="1"/>
              <a:t>meetig</a:t>
            </a:r>
            <a:r>
              <a:rPr lang="en-US" sz="2200" dirty="0"/>
              <a:t>, for both networking/video discussion and skill practice/peer supervision</a:t>
            </a:r>
          </a:p>
          <a:p>
            <a:pPr>
              <a:lnSpc>
                <a:spcPct val="120000"/>
              </a:lnSpc>
              <a:spcBef>
                <a:spcPts val="0"/>
              </a:spcBef>
            </a:pPr>
            <a:r>
              <a:rPr lang="en-US" sz="2400" dirty="0"/>
              <a:t>Please feel free to use the Chat function throughout, including during videos or live demonstrations </a:t>
            </a:r>
          </a:p>
          <a:p>
            <a:pPr>
              <a:lnSpc>
                <a:spcPct val="120000"/>
              </a:lnSpc>
              <a:spcBef>
                <a:spcPts val="0"/>
              </a:spcBef>
            </a:pPr>
            <a:r>
              <a:rPr lang="en-US" sz="2400" dirty="0"/>
              <a:t>At the end of each of these meetings we take some time to process how the meeting how gone and what we could do better; however, your feedback and suggestions are as always invited</a:t>
            </a:r>
          </a:p>
        </p:txBody>
      </p:sp>
    </p:spTree>
    <p:extLst>
      <p:ext uri="{BB962C8B-B14F-4D97-AF65-F5344CB8AC3E}">
        <p14:creationId xmlns:p14="http://schemas.microsoft.com/office/powerpoint/2010/main" val="181670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3ADA-8DE4-004E-8702-4728289B62C6}"/>
              </a:ext>
            </a:extLst>
          </p:cNvPr>
          <p:cNvSpPr>
            <a:spLocks noGrp="1"/>
          </p:cNvSpPr>
          <p:nvPr>
            <p:ph type="title"/>
          </p:nvPr>
        </p:nvSpPr>
        <p:spPr/>
        <p:txBody>
          <a:bodyPr/>
          <a:lstStyle/>
          <a:p>
            <a:r>
              <a:rPr lang="en-US" b="1" dirty="0"/>
              <a:t>This Meeting: Detailed Timetable</a:t>
            </a:r>
          </a:p>
        </p:txBody>
      </p:sp>
      <p:sp>
        <p:nvSpPr>
          <p:cNvPr id="3" name="Content Placeholder 2">
            <a:extLst>
              <a:ext uri="{FF2B5EF4-FFF2-40B4-BE49-F238E27FC236}">
                <a16:creationId xmlns:a16="http://schemas.microsoft.com/office/drawing/2014/main" id="{6AE89CCE-63D1-6D49-87A0-0F2AD3F147C8}"/>
              </a:ext>
            </a:extLst>
          </p:cNvPr>
          <p:cNvSpPr>
            <a:spLocks noGrp="1"/>
          </p:cNvSpPr>
          <p:nvPr>
            <p:ph idx="1"/>
          </p:nvPr>
        </p:nvSpPr>
        <p:spPr>
          <a:xfrm>
            <a:off x="245275" y="2274705"/>
            <a:ext cx="10222992" cy="4804463"/>
          </a:xfrm>
        </p:spPr>
        <p:txBody>
          <a:bodyPr>
            <a:normAutofit fontScale="92500" lnSpcReduction="20000"/>
          </a:bodyPr>
          <a:lstStyle/>
          <a:p>
            <a:r>
              <a:rPr lang="en-GB" sz="2400" dirty="0">
                <a:effectLst/>
                <a:latin typeface="Times New Roman" panose="02020603050405020304" pitchFamily="18" charset="0"/>
                <a:ea typeface="Times New Roman" panose="02020603050405020304" pitchFamily="18" charset="0"/>
              </a:rPr>
              <a:t>17.00: </a:t>
            </a:r>
            <a:r>
              <a:rPr lang="en-GB" sz="2400" b="1" i="1" dirty="0">
                <a:latin typeface="Times New Roman" panose="02020603050405020304" pitchFamily="18" charset="0"/>
                <a:ea typeface="Times New Roman" panose="02020603050405020304" pitchFamily="18" charset="0"/>
              </a:rPr>
              <a:t>Segment 1: </a:t>
            </a:r>
            <a:r>
              <a:rPr lang="en-GB" sz="2400" b="1" i="1" dirty="0">
                <a:effectLst/>
                <a:latin typeface="Times New Roman" panose="02020603050405020304" pitchFamily="18" charset="0"/>
                <a:ea typeface="Times New Roman" panose="02020603050405020304" pitchFamily="18" charset="0"/>
              </a:rPr>
              <a:t>Institute Report &amp; Brief Presentation</a:t>
            </a:r>
            <a:r>
              <a:rPr lang="en-GB" sz="2400" dirty="0">
                <a:effectLst/>
                <a:latin typeface="Times New Roman" panose="02020603050405020304" pitchFamily="18" charset="0"/>
                <a:ea typeface="Times New Roman" panose="02020603050405020304" pitchFamily="18" charset="0"/>
              </a:rPr>
              <a:t>: Welcome; Scottish EFT Institute update; Presentation: </a:t>
            </a:r>
            <a:r>
              <a:rPr lang="en-GB" sz="2400" i="1" dirty="0">
                <a:effectLst/>
                <a:latin typeface="Times New Roman" panose="02020603050405020304" pitchFamily="18" charset="0"/>
                <a:ea typeface="Times New Roman" panose="02020603050405020304" pitchFamily="18" charset="0"/>
              </a:rPr>
              <a:t>Learning EFT </a:t>
            </a:r>
            <a:r>
              <a:rPr lang="en-GB" sz="2400" dirty="0">
                <a:effectLst/>
                <a:latin typeface="Times New Roman" panose="02020603050405020304" pitchFamily="18" charset="0"/>
                <a:ea typeface="Times New Roman" panose="02020603050405020304" pitchFamily="18" charset="0"/>
              </a:rPr>
              <a:t>2nd ed. Progress report 2: Therapist Experiential Processes in EFT: Empathy, Presence and Slowing Your Process Down  (</a:t>
            </a:r>
            <a:r>
              <a:rPr lang="en-GB" sz="2400" dirty="0">
                <a:latin typeface="Times New Roman" panose="02020603050405020304" pitchFamily="18" charset="0"/>
                <a:ea typeface="Times New Roman" panose="02020603050405020304" pitchFamily="18" charset="0"/>
              </a:rPr>
              <a:t>30</a:t>
            </a:r>
            <a:r>
              <a:rPr lang="en-GB" sz="2400" dirty="0">
                <a:effectLst/>
                <a:latin typeface="Times New Roman" panose="02020603050405020304" pitchFamily="18" charset="0"/>
                <a:ea typeface="Times New Roman" panose="02020603050405020304" pitchFamily="18" charset="0"/>
              </a:rPr>
              <a:t> min)</a:t>
            </a:r>
          </a:p>
          <a:p>
            <a:r>
              <a:rPr lang="en-GB" sz="2400" dirty="0">
                <a:effectLst/>
                <a:latin typeface="Times New Roman" panose="02020603050405020304" pitchFamily="18" charset="0"/>
                <a:ea typeface="Times New Roman" panose="02020603050405020304" pitchFamily="18" charset="0"/>
              </a:rPr>
              <a:t>17.30: </a:t>
            </a:r>
            <a:r>
              <a:rPr lang="en-GB" sz="2400" b="1" i="1" dirty="0">
                <a:latin typeface="Times New Roman" panose="02020603050405020304" pitchFamily="18" charset="0"/>
                <a:ea typeface="Times New Roman" panose="02020603050405020304" pitchFamily="18" charset="0"/>
              </a:rPr>
              <a:t>Segment 2: Video</a:t>
            </a:r>
            <a:r>
              <a:rPr lang="en-GB" sz="2400" b="1" i="1" dirty="0">
                <a:effectLst/>
                <a:latin typeface="Times New Roman" panose="02020603050405020304" pitchFamily="18" charset="0"/>
                <a:ea typeface="Times New Roman" panose="02020603050405020304" pitchFamily="18" charset="0"/>
              </a:rPr>
              <a:t>: </a:t>
            </a:r>
            <a:r>
              <a:rPr lang="en-GB" sz="2400" b="1" dirty="0">
                <a:effectLst/>
                <a:latin typeface="Times New Roman" panose="02020603050405020304" pitchFamily="18" charset="0"/>
                <a:ea typeface="Times New Roman" panose="02020603050405020304" pitchFamily="18" charset="0"/>
              </a:rPr>
              <a:t>Joanne </a:t>
            </a:r>
            <a:r>
              <a:rPr lang="en-GB" sz="2400" b="1" dirty="0" err="1">
                <a:effectLst/>
                <a:latin typeface="Times New Roman" panose="02020603050405020304" pitchFamily="18" charset="0"/>
                <a:ea typeface="Times New Roman" panose="02020603050405020304" pitchFamily="18" charset="0"/>
              </a:rPr>
              <a:t>Dolhanty</a:t>
            </a:r>
            <a:r>
              <a:rPr lang="en-GB" sz="2400" b="1" dirty="0">
                <a:effectLst/>
                <a:latin typeface="Times New Roman" panose="02020603050405020304" pitchFamily="18" charset="0"/>
                <a:ea typeface="Times New Roman" panose="02020603050405020304" pitchFamily="18" charset="0"/>
              </a:rPr>
              <a:t>:</a:t>
            </a:r>
            <a:r>
              <a:rPr lang="en-GB" sz="2400" b="1" i="1" dirty="0">
                <a:effectLst/>
                <a:latin typeface="Times New Roman" panose="02020603050405020304" pitchFamily="18" charset="0"/>
                <a:ea typeface="Times New Roman" panose="02020603050405020304" pitchFamily="18" charset="0"/>
              </a:rPr>
              <a:t> Emotion-Focused Skills Training (also known as Emotion-Focused Family Therapy) </a:t>
            </a:r>
            <a:r>
              <a:rPr lang="en-GB" sz="2400" dirty="0">
                <a:effectLst/>
                <a:latin typeface="Times New Roman" panose="02020603050405020304" pitchFamily="18" charset="0"/>
                <a:ea typeface="Times New Roman" panose="02020603050405020304" pitchFamily="18" charset="0"/>
              </a:rPr>
              <a:t>(60 min)</a:t>
            </a:r>
          </a:p>
          <a:p>
            <a:r>
              <a:rPr lang="en-GB" sz="2400" dirty="0">
                <a:effectLst/>
                <a:latin typeface="Times New Roman" panose="02020603050405020304" pitchFamily="18" charset="0"/>
                <a:ea typeface="Times New Roman" panose="02020603050405020304" pitchFamily="18" charset="0"/>
              </a:rPr>
              <a:t>18.30: </a:t>
            </a:r>
            <a:r>
              <a:rPr lang="en-GB" sz="2400" b="1" i="1" dirty="0">
                <a:effectLst/>
                <a:latin typeface="Times New Roman" panose="02020603050405020304" pitchFamily="18" charset="0"/>
                <a:ea typeface="Times New Roman" panose="02020603050405020304" pitchFamily="18" charset="0"/>
              </a:rPr>
              <a:t>Segment 3: D</a:t>
            </a:r>
            <a:r>
              <a:rPr lang="en-GB" sz="2400" b="1" i="1" dirty="0">
                <a:latin typeface="Times New Roman" panose="02020603050405020304" pitchFamily="18" charset="0"/>
                <a:ea typeface="Times New Roman" panose="02020603050405020304" pitchFamily="18" charset="0"/>
              </a:rPr>
              <a:t>iscussion: Video discussion/Check-in/Networking</a:t>
            </a:r>
            <a:r>
              <a:rPr lang="en-GB" sz="2400" dirty="0">
                <a:effectLst/>
                <a:latin typeface="Times New Roman" panose="02020603050405020304" pitchFamily="18" charset="0"/>
                <a:ea typeface="Times New Roman" panose="02020603050405020304" pitchFamily="18" charset="0"/>
              </a:rPr>
              <a:t>: Have a cup of tea/coffee and a snack while you talk with others in the community; we will make break-out rooms available smaller conversations and for discussing the video.  (30 min)</a:t>
            </a:r>
          </a:p>
          <a:p>
            <a:r>
              <a:rPr lang="en-GB" sz="2400" dirty="0">
                <a:effectLst/>
                <a:latin typeface="Times New Roman" panose="02020603050405020304" pitchFamily="18" charset="0"/>
                <a:ea typeface="Times New Roman" panose="02020603050405020304" pitchFamily="18" charset="0"/>
              </a:rPr>
              <a:t>19.00: </a:t>
            </a:r>
            <a:r>
              <a:rPr lang="en-GB" sz="2400" b="1" i="1" dirty="0">
                <a:latin typeface="Times New Roman" panose="02020603050405020304" pitchFamily="18" charset="0"/>
                <a:ea typeface="Times New Roman" panose="02020603050405020304" pitchFamily="18" charset="0"/>
              </a:rPr>
              <a:t>Segment 4: P</a:t>
            </a:r>
            <a:r>
              <a:rPr lang="en-GB" sz="2400" b="1" i="1" dirty="0">
                <a:effectLst/>
                <a:latin typeface="Times New Roman" panose="02020603050405020304" pitchFamily="18" charset="0"/>
                <a:ea typeface="Times New Roman" panose="02020603050405020304" pitchFamily="18" charset="0"/>
              </a:rPr>
              <a:t>ractice Segment</a:t>
            </a:r>
            <a:r>
              <a:rPr lang="en-GB" sz="2400" dirty="0">
                <a:effectLst/>
                <a:latin typeface="Times New Roman" panose="02020603050405020304" pitchFamily="18" charset="0"/>
                <a:ea typeface="Times New Roman" panose="02020603050405020304" pitchFamily="18" charset="0"/>
              </a:rPr>
              <a:t>: Skill practice/embody a client/peer supervision (</a:t>
            </a:r>
            <a:r>
              <a:rPr lang="en-GB" sz="2400" dirty="0">
                <a:latin typeface="Times New Roman" panose="02020603050405020304" pitchFamily="18" charset="0"/>
                <a:ea typeface="Times New Roman" panose="02020603050405020304" pitchFamily="18" charset="0"/>
              </a:rPr>
              <a:t>60</a:t>
            </a:r>
            <a:r>
              <a:rPr lang="en-GB" sz="2400" dirty="0">
                <a:effectLst/>
                <a:latin typeface="Times New Roman" panose="02020603050405020304" pitchFamily="18" charset="0"/>
                <a:ea typeface="Times New Roman" panose="02020603050405020304" pitchFamily="18" charset="0"/>
              </a:rPr>
              <a:t> min)</a:t>
            </a:r>
          </a:p>
          <a:p>
            <a:r>
              <a:rPr lang="en-GB" sz="2400" dirty="0">
                <a:latin typeface="Times New Roman" panose="02020603050405020304" pitchFamily="18" charset="0"/>
                <a:ea typeface="Times New Roman" panose="02020603050405020304" pitchFamily="18" charset="0"/>
              </a:rPr>
              <a:t>20</a:t>
            </a:r>
            <a:r>
              <a:rPr lang="en-GB" sz="2400" dirty="0">
                <a:effectLst/>
                <a:latin typeface="Times New Roman" panose="02020603050405020304" pitchFamily="18" charset="0"/>
                <a:ea typeface="Times New Roman" panose="02020603050405020304" pitchFamily="18" charset="0"/>
              </a:rPr>
              <a:t>.00: </a:t>
            </a:r>
            <a:r>
              <a:rPr lang="en-GB" sz="2400" b="1" i="1" dirty="0">
                <a:effectLst/>
                <a:latin typeface="Times New Roman" panose="02020603050405020304" pitchFamily="18" charset="0"/>
                <a:ea typeface="Times New Roman" panose="02020603050405020304" pitchFamily="18" charset="0"/>
              </a:rPr>
              <a:t>Segment 5: </a:t>
            </a:r>
            <a:r>
              <a:rPr lang="en-GB" sz="2400" b="1" i="1" dirty="0">
                <a:latin typeface="Times New Roman" panose="02020603050405020304" pitchFamily="18" charset="0"/>
                <a:ea typeface="Times New Roman" panose="02020603050405020304" pitchFamily="18" charset="0"/>
              </a:rPr>
              <a:t>Processing/Feedback/Q&amp;A</a:t>
            </a:r>
            <a:r>
              <a:rPr lang="en-GB" sz="2400" dirty="0">
                <a:latin typeface="Times New Roman" panose="02020603050405020304" pitchFamily="18" charset="0"/>
                <a:ea typeface="Times New Roman" panose="02020603050405020304" pitchFamily="18" charset="0"/>
              </a:rPr>
              <a:t>: </a:t>
            </a:r>
            <a:r>
              <a:rPr lang="en-GB" sz="2400" dirty="0">
                <a:effectLst/>
                <a:latin typeface="Times New Roman" panose="02020603050405020304" pitchFamily="18" charset="0"/>
                <a:ea typeface="Times New Roman" panose="02020603050405020304" pitchFamily="18" charset="0"/>
              </a:rPr>
              <a:t>(up to </a:t>
            </a:r>
            <a:r>
              <a:rPr lang="en-GB" sz="2400" dirty="0">
                <a:latin typeface="Times New Roman" panose="02020603050405020304" pitchFamily="18" charset="0"/>
                <a:ea typeface="Times New Roman" panose="02020603050405020304" pitchFamily="18" charset="0"/>
              </a:rPr>
              <a:t>60</a:t>
            </a:r>
            <a:r>
              <a:rPr lang="en-GB" sz="2400" dirty="0">
                <a:effectLst/>
                <a:latin typeface="Times New Roman" panose="02020603050405020304" pitchFamily="18" charset="0"/>
                <a:ea typeface="Times New Roman" panose="02020603050405020304" pitchFamily="18" charset="0"/>
              </a:rPr>
              <a:t> min)</a:t>
            </a:r>
          </a:p>
          <a:p>
            <a:r>
              <a:rPr lang="en-GB" sz="2400" dirty="0">
                <a:latin typeface="Times New Roman" panose="02020603050405020304" pitchFamily="18" charset="0"/>
                <a:ea typeface="Times New Roman" panose="02020603050405020304" pitchFamily="18" charset="0"/>
              </a:rPr>
              <a:t>20:15 - 21</a:t>
            </a:r>
            <a:r>
              <a:rPr lang="en-GB" sz="2400" dirty="0">
                <a:effectLst/>
                <a:latin typeface="Times New Roman" panose="02020603050405020304" pitchFamily="18" charset="0"/>
                <a:ea typeface="Times New Roman" panose="02020603050405020304" pitchFamily="18" charset="0"/>
              </a:rPr>
              <a:t>.00</a:t>
            </a:r>
            <a:r>
              <a:rPr lang="en-GB" sz="2400" dirty="0">
                <a:latin typeface="Times New Roman" panose="02020603050405020304" pitchFamily="18" charset="0"/>
                <a:ea typeface="Times New Roman" panose="02020603050405020304" pitchFamily="18" charset="0"/>
              </a:rPr>
              <a:t>: End</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97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F6F2-B2ED-A049-8DB9-8FE16E3376CB}"/>
              </a:ext>
            </a:extLst>
          </p:cNvPr>
          <p:cNvSpPr>
            <a:spLocks noGrp="1"/>
          </p:cNvSpPr>
          <p:nvPr>
            <p:ph type="ctrTitle"/>
          </p:nvPr>
        </p:nvSpPr>
        <p:spPr>
          <a:xfrm>
            <a:off x="1154955" y="2099733"/>
            <a:ext cx="7647669" cy="2677648"/>
          </a:xfrm>
        </p:spPr>
        <p:txBody>
          <a:bodyPr/>
          <a:lstStyle/>
          <a:p>
            <a:r>
              <a:rPr lang="en-US" b="1" dirty="0"/>
              <a:t>Segment 1: </a:t>
            </a:r>
            <a:br>
              <a:rPr lang="en-US" b="1" dirty="0"/>
            </a:br>
            <a:r>
              <a:rPr lang="en-US" b="1" dirty="0"/>
              <a:t>Scottish EFT Institute Update &amp; Brief Presentation</a:t>
            </a:r>
          </a:p>
        </p:txBody>
      </p:sp>
    </p:spTree>
    <p:extLst>
      <p:ext uri="{BB962C8B-B14F-4D97-AF65-F5344CB8AC3E}">
        <p14:creationId xmlns:p14="http://schemas.microsoft.com/office/powerpoint/2010/main" val="68042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2931-2416-D543-9D18-A6C56B80CAB3}"/>
              </a:ext>
            </a:extLst>
          </p:cNvPr>
          <p:cNvSpPr>
            <a:spLocks noGrp="1"/>
          </p:cNvSpPr>
          <p:nvPr>
            <p:ph type="title"/>
          </p:nvPr>
        </p:nvSpPr>
        <p:spPr/>
        <p:txBody>
          <a:bodyPr/>
          <a:lstStyle/>
          <a:p>
            <a:r>
              <a:rPr lang="en-US" b="1" dirty="0"/>
              <a:t>SI-EFT Website Update</a:t>
            </a:r>
          </a:p>
        </p:txBody>
      </p:sp>
      <p:sp>
        <p:nvSpPr>
          <p:cNvPr id="3" name="Content Placeholder 2">
            <a:extLst>
              <a:ext uri="{FF2B5EF4-FFF2-40B4-BE49-F238E27FC236}">
                <a16:creationId xmlns:a16="http://schemas.microsoft.com/office/drawing/2014/main" id="{1E01AF23-10D8-184A-9533-E1FA1A4FA747}"/>
              </a:ext>
            </a:extLst>
          </p:cNvPr>
          <p:cNvSpPr>
            <a:spLocks noGrp="1"/>
          </p:cNvSpPr>
          <p:nvPr>
            <p:ph idx="1"/>
          </p:nvPr>
        </p:nvSpPr>
        <p:spPr>
          <a:xfrm>
            <a:off x="1154954" y="2603499"/>
            <a:ext cx="8825659" cy="3935523"/>
          </a:xfrm>
        </p:spPr>
        <p:txBody>
          <a:bodyPr>
            <a:normAutofit/>
          </a:bodyPr>
          <a:lstStyle/>
          <a:p>
            <a:r>
              <a:rPr lang="en-US" sz="2400" dirty="0">
                <a:hlinkClick r:id="rId3"/>
              </a:rPr>
              <a:t>http://www.eft-scotland.org/</a:t>
            </a:r>
            <a:endParaRPr lang="en-US" sz="2400" dirty="0"/>
          </a:p>
          <a:p>
            <a:r>
              <a:rPr lang="en-US" sz="2400" dirty="0"/>
              <a:t>Webmasters: Ligia &amp; Daniel </a:t>
            </a:r>
            <a:r>
              <a:rPr lang="en-GB" sz="2400" dirty="0" err="1"/>
              <a:t>Manastireanu</a:t>
            </a:r>
            <a:endParaRPr lang="en-GB" sz="2400" dirty="0"/>
          </a:p>
          <a:p>
            <a:r>
              <a:rPr lang="en-GB" sz="2400" dirty="0"/>
              <a:t>Useful material on </a:t>
            </a:r>
            <a:r>
              <a:rPr lang="en-GB" sz="2400" b="1" dirty="0"/>
              <a:t>Research, Resources</a:t>
            </a:r>
          </a:p>
          <a:p>
            <a:r>
              <a:rPr lang="en-GB" sz="2400" dirty="0"/>
              <a:t>If you want to be listed please check the </a:t>
            </a:r>
            <a:r>
              <a:rPr lang="en-GB" sz="2400" b="1" dirty="0"/>
              <a:t>Find a Therapist </a:t>
            </a:r>
            <a:r>
              <a:rPr lang="en-GB" sz="2400" dirty="0"/>
              <a:t>page and submit your information via the </a:t>
            </a:r>
            <a:r>
              <a:rPr lang="en-GB" sz="2400" b="1" dirty="0"/>
              <a:t>Contact Us </a:t>
            </a:r>
            <a:r>
              <a:rPr lang="en-GB" sz="2400" dirty="0"/>
              <a:t>page</a:t>
            </a:r>
          </a:p>
          <a:p>
            <a:r>
              <a:rPr lang="en-GB" sz="2400" dirty="0"/>
              <a:t>Payment portal for </a:t>
            </a:r>
            <a:r>
              <a:rPr lang="en-GB" sz="2400" b="1" dirty="0"/>
              <a:t>donations</a:t>
            </a:r>
            <a:r>
              <a:rPr lang="en-GB" sz="2400" dirty="0"/>
              <a:t> via PayPal</a:t>
            </a:r>
          </a:p>
          <a:p>
            <a:endParaRPr lang="en-US" sz="2400" dirty="0"/>
          </a:p>
        </p:txBody>
      </p:sp>
    </p:spTree>
    <p:extLst>
      <p:ext uri="{BB962C8B-B14F-4D97-AF65-F5344CB8AC3E}">
        <p14:creationId xmlns:p14="http://schemas.microsoft.com/office/powerpoint/2010/main" val="2751352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3058-ADB4-A54B-9B6F-EFC1F75A61D9}"/>
              </a:ext>
            </a:extLst>
          </p:cNvPr>
          <p:cNvSpPr>
            <a:spLocks noGrp="1"/>
          </p:cNvSpPr>
          <p:nvPr>
            <p:ph type="title"/>
          </p:nvPr>
        </p:nvSpPr>
        <p:spPr>
          <a:xfrm>
            <a:off x="1154954" y="973668"/>
            <a:ext cx="9602693" cy="706964"/>
          </a:xfrm>
        </p:spPr>
        <p:txBody>
          <a:bodyPr/>
          <a:lstStyle/>
          <a:p>
            <a:r>
              <a:rPr lang="en-US" b="1" dirty="0"/>
              <a:t>Upcoming Scottish EFT Trainings</a:t>
            </a:r>
          </a:p>
        </p:txBody>
      </p:sp>
      <p:sp>
        <p:nvSpPr>
          <p:cNvPr id="3" name="Content Placeholder 2">
            <a:extLst>
              <a:ext uri="{FF2B5EF4-FFF2-40B4-BE49-F238E27FC236}">
                <a16:creationId xmlns:a16="http://schemas.microsoft.com/office/drawing/2014/main" id="{C8601F05-91CE-ED43-8E8C-14C391507A42}"/>
              </a:ext>
            </a:extLst>
          </p:cNvPr>
          <p:cNvSpPr>
            <a:spLocks noGrp="1"/>
          </p:cNvSpPr>
          <p:nvPr>
            <p:ph idx="1"/>
          </p:nvPr>
        </p:nvSpPr>
        <p:spPr>
          <a:xfrm>
            <a:off x="1154954" y="2411476"/>
            <a:ext cx="10128742" cy="4446524"/>
          </a:xfrm>
        </p:spPr>
        <p:txBody>
          <a:bodyPr>
            <a:normAutofit fontScale="92500" lnSpcReduction="10000"/>
          </a:bodyPr>
          <a:lstStyle/>
          <a:p>
            <a:r>
              <a:rPr lang="en-US" sz="2800" b="1" dirty="0"/>
              <a:t>EFT level 2 </a:t>
            </a:r>
            <a:r>
              <a:rPr lang="en-US" sz="2800" dirty="0"/>
              <a:t>(10 day model, Zoom, hosted by University of Strathclyde): </a:t>
            </a:r>
            <a:r>
              <a:rPr lang="en-US" sz="2900" dirty="0"/>
              <a:t>Joan, Ligia &amp; Lorna, with support from Robert</a:t>
            </a:r>
            <a:endParaRPr lang="en-US" sz="2600" dirty="0"/>
          </a:p>
          <a:p>
            <a:pPr lvl="1"/>
            <a:r>
              <a:rPr lang="en-US" sz="2600" dirty="0"/>
              <a:t>2B: EFT Essentials: 12-15 Feb 2024 (4 days)</a:t>
            </a:r>
          </a:p>
          <a:p>
            <a:pPr lvl="1"/>
            <a:r>
              <a:rPr lang="en-US" sz="2600" dirty="0"/>
              <a:t>2C: Advanced Methods in EFT (3 days): 13-15 May 2024</a:t>
            </a:r>
          </a:p>
          <a:p>
            <a:r>
              <a:rPr lang="en-US" sz="2800" b="1" dirty="0"/>
              <a:t>EFT Level 3: </a:t>
            </a:r>
            <a:r>
              <a:rPr lang="en-US" sz="2800" dirty="0"/>
              <a:t>Hosted by SI-EFT[Zoom]: Ligia &amp; Joan (with support from Robert)</a:t>
            </a:r>
          </a:p>
          <a:p>
            <a:pPr lvl="1"/>
            <a:r>
              <a:rPr lang="en-US" sz="2600" dirty="0"/>
              <a:t>8 X Monday evenings; group supervision</a:t>
            </a:r>
          </a:p>
          <a:p>
            <a:pPr lvl="1"/>
            <a:r>
              <a:rPr lang="en-US" sz="2600" dirty="0"/>
              <a:t>2023-24 series started 2 Oct 2023; new 2024 series about to start; recruiting for new 2024/25 series to start Sept 2024</a:t>
            </a:r>
          </a:p>
          <a:p>
            <a:pPr lvl="1"/>
            <a:r>
              <a:rPr lang="en-US" sz="2600" dirty="0"/>
              <a:t>See SI-EFT website for more information</a:t>
            </a:r>
          </a:p>
          <a:p>
            <a:endParaRPr lang="en-US" sz="2800" dirty="0"/>
          </a:p>
          <a:p>
            <a:pPr marL="0" indent="0">
              <a:buNone/>
            </a:pPr>
            <a:endParaRPr lang="en-US" sz="2800" dirty="0"/>
          </a:p>
          <a:p>
            <a:pPr marL="0" indent="0">
              <a:buNone/>
            </a:pPr>
            <a:endParaRPr lang="en-US" sz="2600" dirty="0"/>
          </a:p>
          <a:p>
            <a:endParaRPr lang="en-US" sz="2800" dirty="0"/>
          </a:p>
        </p:txBody>
      </p:sp>
    </p:spTree>
    <p:extLst>
      <p:ext uri="{BB962C8B-B14F-4D97-AF65-F5344CB8AC3E}">
        <p14:creationId xmlns:p14="http://schemas.microsoft.com/office/powerpoint/2010/main" val="105407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4E35-CC22-8046-B030-265376A4C960}"/>
              </a:ext>
            </a:extLst>
          </p:cNvPr>
          <p:cNvSpPr>
            <a:spLocks noGrp="1"/>
          </p:cNvSpPr>
          <p:nvPr>
            <p:ph type="title"/>
          </p:nvPr>
        </p:nvSpPr>
        <p:spPr/>
        <p:txBody>
          <a:bodyPr/>
          <a:lstStyle/>
          <a:p>
            <a:r>
              <a:rPr lang="en-US" b="1" dirty="0"/>
              <a:t>Other UK-based Local EFT Groups</a:t>
            </a:r>
          </a:p>
        </p:txBody>
      </p:sp>
      <p:sp>
        <p:nvSpPr>
          <p:cNvPr id="3" name="Content Placeholder 2">
            <a:extLst>
              <a:ext uri="{FF2B5EF4-FFF2-40B4-BE49-F238E27FC236}">
                <a16:creationId xmlns:a16="http://schemas.microsoft.com/office/drawing/2014/main" id="{E17B51F7-0E5F-D24D-B961-76C36D024A83}"/>
              </a:ext>
            </a:extLst>
          </p:cNvPr>
          <p:cNvSpPr>
            <a:spLocks noGrp="1"/>
          </p:cNvSpPr>
          <p:nvPr>
            <p:ph idx="1"/>
          </p:nvPr>
        </p:nvSpPr>
        <p:spPr>
          <a:xfrm>
            <a:off x="1154954" y="2430049"/>
            <a:ext cx="10805398" cy="4161251"/>
          </a:xfrm>
        </p:spPr>
        <p:txBody>
          <a:bodyPr>
            <a:normAutofit fontScale="92500" lnSpcReduction="20000"/>
          </a:bodyPr>
          <a:lstStyle/>
          <a:p>
            <a:r>
              <a:rPr lang="en-US" sz="2400" b="1" dirty="0"/>
              <a:t>Greater Manchester</a:t>
            </a:r>
            <a:r>
              <a:rPr lang="en-US" sz="2400" dirty="0"/>
              <a:t>: Judy James coordinates</a:t>
            </a:r>
          </a:p>
          <a:p>
            <a:pPr lvl="1"/>
            <a:r>
              <a:rPr lang="en-US" sz="2000" dirty="0"/>
              <a:t>Decided to go back to in person</a:t>
            </a:r>
          </a:p>
          <a:p>
            <a:pPr lvl="1"/>
            <a:r>
              <a:rPr lang="en-US" sz="2000" dirty="0"/>
              <a:t>Occasional meetings</a:t>
            </a:r>
          </a:p>
          <a:p>
            <a:pPr lvl="1"/>
            <a:r>
              <a:rPr lang="en-US" sz="2000" dirty="0"/>
              <a:t>Asking for volunteers to help with organizing &amp; coordinating</a:t>
            </a:r>
          </a:p>
          <a:p>
            <a:pPr lvl="1"/>
            <a:r>
              <a:rPr lang="en-US" sz="2000" dirty="0"/>
              <a:t>Contact Judy  if interested or for more info: </a:t>
            </a:r>
            <a:r>
              <a:rPr lang="en-US" sz="2000" dirty="0" err="1"/>
              <a:t>judyjamesconsulting@gmail.com</a:t>
            </a:r>
            <a:r>
              <a:rPr lang="en-US" sz="2000" dirty="0"/>
              <a:t> </a:t>
            </a:r>
          </a:p>
          <a:p>
            <a:r>
              <a:rPr lang="en-US" sz="2600" b="1" dirty="0"/>
              <a:t>Edinburgh EFT Network Practice </a:t>
            </a:r>
            <a:r>
              <a:rPr lang="en-US" sz="2600" dirty="0"/>
              <a:t>(online, based in Scotland but not restricted to Scotland): Peer-led/all welcome: </a:t>
            </a:r>
            <a:r>
              <a:rPr lang="en-GB" sz="2600" dirty="0"/>
              <a:t> </a:t>
            </a:r>
            <a:r>
              <a:rPr lang="en-US" sz="2600" dirty="0" err="1"/>
              <a:t>Eduarda</a:t>
            </a:r>
            <a:r>
              <a:rPr lang="en-US" sz="2600" dirty="0"/>
              <a:t> &amp; Emily facilitating, with support</a:t>
            </a:r>
          </a:p>
          <a:p>
            <a:pPr lvl="1"/>
            <a:r>
              <a:rPr lang="en-US" sz="2000" dirty="0"/>
              <a:t>Next:  17 or 24 Feb? (Zoom)</a:t>
            </a:r>
          </a:p>
          <a:p>
            <a:pPr lvl="1"/>
            <a:r>
              <a:rPr lang="en-US" sz="2000" dirty="0"/>
              <a:t>Topic: ??</a:t>
            </a:r>
          </a:p>
          <a:p>
            <a:pPr lvl="1"/>
            <a:r>
              <a:rPr lang="en-US" sz="2000" dirty="0"/>
              <a:t>contact </a:t>
            </a:r>
            <a:r>
              <a:rPr lang="en-US" sz="2000" dirty="0" err="1"/>
              <a:t>Eduarda</a:t>
            </a:r>
            <a:r>
              <a:rPr lang="en-US" sz="2000" dirty="0"/>
              <a:t>: </a:t>
            </a:r>
            <a:r>
              <a:rPr lang="en-US" sz="2000" dirty="0">
                <a:hlinkClick r:id="rId2"/>
              </a:rPr>
              <a:t>Eduarda.eft.nets@gmail.com</a:t>
            </a:r>
            <a:r>
              <a:rPr lang="en-US" sz="2000" dirty="0"/>
              <a:t> or </a:t>
            </a:r>
            <a:r>
              <a:rPr lang="en-US" sz="2000" dirty="0">
                <a:hlinkClick r:id="rId3"/>
              </a:rPr>
              <a:t>emilyhmcardle@hotmail.com</a:t>
            </a:r>
            <a:r>
              <a:rPr lang="en-US" sz="2000" dirty="0"/>
              <a:t> </a:t>
            </a:r>
          </a:p>
        </p:txBody>
      </p:sp>
    </p:spTree>
    <p:extLst>
      <p:ext uri="{BB962C8B-B14F-4D97-AF65-F5344CB8AC3E}">
        <p14:creationId xmlns:p14="http://schemas.microsoft.com/office/powerpoint/2010/main" val="3448709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87561</TotalTime>
  <Words>3252</Words>
  <Application>Microsoft Macintosh PowerPoint</Application>
  <PresentationFormat>Widescreen</PresentationFormat>
  <Paragraphs>264</Paragraphs>
  <Slides>38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Century Gothic</vt:lpstr>
      <vt:lpstr>Times New Roman</vt:lpstr>
      <vt:lpstr>Wingdings 3</vt:lpstr>
      <vt:lpstr>Ion Boardroom</vt:lpstr>
      <vt:lpstr>January 2024 Scottish EFT Network Meeting,  Sunday, 14 Jan 2024</vt:lpstr>
      <vt:lpstr>Welcome</vt:lpstr>
      <vt:lpstr>Who’s Here?</vt:lpstr>
      <vt:lpstr>This Meeting: Using Zoom</vt:lpstr>
      <vt:lpstr>This Meeting: Detailed Timetable</vt:lpstr>
      <vt:lpstr>Segment 1:  Scottish EFT Institute Update &amp; Brief Presentation</vt:lpstr>
      <vt:lpstr>SI-EFT Website Update</vt:lpstr>
      <vt:lpstr>Upcoming Scottish EFT Trainings</vt:lpstr>
      <vt:lpstr>Other UK-based Local EFT Groups</vt:lpstr>
      <vt:lpstr>Other Local Group Network Meetings</vt:lpstr>
      <vt:lpstr>Other Local EFT Groups</vt:lpstr>
      <vt:lpstr>Other EFT Resources</vt:lpstr>
      <vt:lpstr>New Business: The Future of Scottish EFT Network Meetings</vt:lpstr>
      <vt:lpstr>New Business: Upcoming Scottish EFT Network Meetings</vt:lpstr>
      <vt:lpstr>New Business: Request for Volunteers for Motivational Split Work Video Demonstration</vt:lpstr>
      <vt:lpstr>Robert Report: Recent EFT Publications/ Presentations/Work in Progress</vt:lpstr>
      <vt:lpstr>Presentation: Learning EFT 2nd ed. Progress report/What’s new?</vt:lpstr>
      <vt:lpstr>Presentation: Learning EFT 2nd ed. Progress report/What’s new?</vt:lpstr>
      <vt:lpstr>Presentation: Learning EFT 2nd ed. Progress report/What’s new?</vt:lpstr>
      <vt:lpstr>Presentation: Learning EFT 2nd ed. Progress report/What’s new?</vt:lpstr>
      <vt:lpstr>From Chapter 9: Slowing the Process Down</vt:lpstr>
      <vt:lpstr>In EFT, Fast is Slow, and Slow is Fast</vt:lpstr>
      <vt:lpstr>Response Matching as Therapeutic Resource</vt:lpstr>
      <vt:lpstr>EFT, Focusing &amp; Slowing the Process Down</vt:lpstr>
      <vt:lpstr>Some Suggestions for Slowing  Your Process Down</vt:lpstr>
      <vt:lpstr>Some Suggestions for Slowing  Your Process Down</vt:lpstr>
      <vt:lpstr>Segment 2: EFT Video</vt:lpstr>
      <vt:lpstr>Segment 3: Video Discussion/Check-in re: your EFT practice/General Networking</vt:lpstr>
      <vt:lpstr>Segment 4: Skill Practice/Peer Supervision/Embody a Client</vt:lpstr>
      <vt:lpstr>Segment 5: Processing/Feedback/Q&amp;A</vt:lpstr>
      <vt:lpstr>Suggestions for SI-EFT Board:  Jan 2024</vt:lpstr>
      <vt:lpstr>Suggestions from Previous Meetings: Nov 2023</vt:lpstr>
      <vt:lpstr>Suggestions from Previous Meetings: Sept 2023</vt:lpstr>
      <vt:lpstr>Suggestions from Previous Meetings: July 2023</vt:lpstr>
      <vt:lpstr>Suggestions from Previous Meetings: May 2023</vt:lpstr>
      <vt:lpstr>Suggestions from Previous Meetings: March 2023</vt:lpstr>
      <vt:lpstr>Suggestions from Previous Meetings: January 2023</vt:lpstr>
      <vt:lpstr>Suggestions from Previous Meetings: November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Elliott</dc:creator>
  <cp:lastModifiedBy>Robert Elliott</cp:lastModifiedBy>
  <cp:revision>346</cp:revision>
  <dcterms:created xsi:type="dcterms:W3CDTF">2016-09-03T10:38:56Z</dcterms:created>
  <dcterms:modified xsi:type="dcterms:W3CDTF">2024-01-14T21:29:29Z</dcterms:modified>
</cp:coreProperties>
</file>