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56" r:id="rId2"/>
    <p:sldId id="284" r:id="rId3"/>
    <p:sldId id="314" r:id="rId4"/>
    <p:sldId id="302" r:id="rId5"/>
    <p:sldId id="304" r:id="rId6"/>
    <p:sldId id="303" r:id="rId7"/>
    <p:sldId id="311" r:id="rId8"/>
    <p:sldId id="286" r:id="rId9"/>
    <p:sldId id="308" r:id="rId10"/>
    <p:sldId id="281" r:id="rId11"/>
    <p:sldId id="313" r:id="rId12"/>
    <p:sldId id="288" r:id="rId13"/>
    <p:sldId id="309" r:id="rId14"/>
    <p:sldId id="306" r:id="rId15"/>
    <p:sldId id="338" r:id="rId16"/>
    <p:sldId id="318" r:id="rId17"/>
    <p:sldId id="337" r:id="rId18"/>
    <p:sldId id="258" r:id="rId19"/>
    <p:sldId id="336" r:id="rId20"/>
    <p:sldId id="333" r:id="rId21"/>
    <p:sldId id="305" r:id="rId22"/>
    <p:sldId id="332" r:id="rId23"/>
    <p:sldId id="33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Elliott" initials="RE" lastIdx="5" clrIdx="0">
    <p:extLst>
      <p:ext uri="{19B8F6BF-5375-455C-9EA6-DF929625EA0E}">
        <p15:presenceInfo xmlns:p15="http://schemas.microsoft.com/office/powerpoint/2012/main" userId="S::robert.elliott@strath.ac.uk::3b22fc13-25c1-47da-b7f3-0f2581ed4a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42"/>
    <p:restoredTop sz="91545"/>
  </p:normalViewPr>
  <p:slideViewPr>
    <p:cSldViewPr snapToGrid="0" snapToObjects="1">
      <p:cViewPr varScale="1">
        <p:scale>
          <a:sx n="119" d="100"/>
          <a:sy n="119" d="100"/>
        </p:scale>
        <p:origin x="61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0T21:49:23.995" idx="1">
    <p:pos x="10" y="10"/>
    <p:text>Revised for May meeting</p:text>
    <p:extLst>
      <p:ext uri="{C676402C-5697-4E1C-873F-D02D1690AC5C}">
        <p15:threadingInfo xmlns:p15="http://schemas.microsoft.com/office/powerpoint/2012/main" timeZoneBias="0"/>
      </p:ext>
    </p:extLst>
  </p:cm>
  <p:cm authorId="1" dt="2021-03-20T21:49:48.089" idx="2">
    <p:pos x="146" y="146"/>
    <p:text/>
    <p:extLst>
      <p:ext uri="{C676402C-5697-4E1C-873F-D02D1690AC5C}">
        <p15:threadingInfo xmlns:p15="http://schemas.microsoft.com/office/powerpoint/2012/main" timeZoneBias="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139C2-C4B3-F243-9186-A52D4A852EC5}" type="datetimeFigureOut">
              <a:rPr lang="en-US" smtClean="0"/>
              <a:t>7/23/22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A8C70-C148-204C-81D7-AFFB32298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44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1A8C70-C148-204C-81D7-AFFB322988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83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1A8C70-C148-204C-81D7-AFFB3229881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10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F715F45-64E9-084B-8C97-FE9D72EF5018}" type="datetimeFigureOut">
              <a:rPr lang="en-GB" smtClean="0"/>
              <a:t>23/07/2022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0770D24-75C1-8E44-A088-86BD5D24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29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5F45-64E9-084B-8C97-FE9D72EF5018}" type="datetimeFigureOut">
              <a:rPr lang="en-GB" smtClean="0"/>
              <a:t>23/07/2022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D24-75C1-8E44-A088-86BD5D24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67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5F45-64E9-084B-8C97-FE9D72EF5018}" type="datetimeFigureOut">
              <a:rPr lang="en-GB" smtClean="0"/>
              <a:t>23/07/2022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D24-75C1-8E44-A088-86BD5D24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843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5F45-64E9-084B-8C97-FE9D72EF5018}" type="datetimeFigureOut">
              <a:rPr lang="en-GB" smtClean="0"/>
              <a:t>23/07/2022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D24-75C1-8E44-A088-86BD5D24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307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5F45-64E9-084B-8C97-FE9D72EF5018}" type="datetimeFigureOut">
              <a:rPr lang="en-GB" smtClean="0"/>
              <a:t>23/07/2022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D24-75C1-8E44-A088-86BD5D24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946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5F45-64E9-084B-8C97-FE9D72EF5018}" type="datetimeFigureOut">
              <a:rPr lang="en-GB" smtClean="0"/>
              <a:t>23/07/2022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D24-75C1-8E44-A088-86BD5D24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629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5F45-64E9-084B-8C97-FE9D72EF5018}" type="datetimeFigureOut">
              <a:rPr lang="en-GB" smtClean="0"/>
              <a:t>23/07/2022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D24-75C1-8E44-A088-86BD5D24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750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F715F45-64E9-084B-8C97-FE9D72EF5018}" type="datetimeFigureOut">
              <a:rPr lang="en-GB" smtClean="0"/>
              <a:t>23/07/2022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D24-75C1-8E44-A088-86BD5D24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0285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F715F45-64E9-084B-8C97-FE9D72EF5018}" type="datetimeFigureOut">
              <a:rPr lang="en-GB" smtClean="0"/>
              <a:t>23/07/2022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D24-75C1-8E44-A088-86BD5D24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26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5F45-64E9-084B-8C97-FE9D72EF5018}" type="datetimeFigureOut">
              <a:rPr lang="en-GB" smtClean="0"/>
              <a:t>23/07/2022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D24-75C1-8E44-A088-86BD5D24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846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5F45-64E9-084B-8C97-FE9D72EF5018}" type="datetimeFigureOut">
              <a:rPr lang="en-GB" smtClean="0"/>
              <a:t>23/07/2022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D24-75C1-8E44-A088-86BD5D24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15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5F45-64E9-084B-8C97-FE9D72EF5018}" type="datetimeFigureOut">
              <a:rPr lang="en-GB" smtClean="0"/>
              <a:t>23/07/2022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D24-75C1-8E44-A088-86BD5D24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65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5F45-64E9-084B-8C97-FE9D72EF5018}" type="datetimeFigureOut">
              <a:rPr lang="en-GB" smtClean="0"/>
              <a:t>23/07/2022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D24-75C1-8E44-A088-86BD5D24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27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5F45-64E9-084B-8C97-FE9D72EF5018}" type="datetimeFigureOut">
              <a:rPr lang="en-GB" smtClean="0"/>
              <a:t>23/07/2022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D24-75C1-8E44-A088-86BD5D24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66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5F45-64E9-084B-8C97-FE9D72EF5018}" type="datetimeFigureOut">
              <a:rPr lang="en-GB" smtClean="0"/>
              <a:t>23/07/2022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D24-75C1-8E44-A088-86BD5D24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75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5F45-64E9-084B-8C97-FE9D72EF5018}" type="datetimeFigureOut">
              <a:rPr lang="en-GB" smtClean="0"/>
              <a:t>23/07/2022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D24-75C1-8E44-A088-86BD5D24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45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5F45-64E9-084B-8C97-FE9D72EF5018}" type="datetimeFigureOut">
              <a:rPr lang="en-GB" smtClean="0"/>
              <a:t>23/07/2022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D24-75C1-8E44-A088-86BD5D24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32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F715F45-64E9-084B-8C97-FE9D72EF5018}" type="datetimeFigureOut">
              <a:rPr lang="en-GB" smtClean="0"/>
              <a:t>23/07/2022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0770D24-75C1-8E44-A088-86BD5D24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86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udyjamesconsulting@gmail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ark.david.buckingham@gmail.co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ft-scotland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ft-scotland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/>
          <a:lstStyle/>
          <a:p>
            <a:r>
              <a:rPr lang="en-GB" dirty="0"/>
              <a:t>July 2022 Scottish EFT Network Meeting, </a:t>
            </a:r>
            <a:br>
              <a:rPr lang="en-GB" dirty="0"/>
            </a:br>
            <a:r>
              <a:rPr lang="en-GB" dirty="0"/>
              <a:t>Sat., 23 July 2022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>
            <a:normAutofit/>
          </a:bodyPr>
          <a:lstStyle/>
          <a:p>
            <a:r>
              <a:rPr lang="en-GB" dirty="0"/>
              <a:t>Scottish Institute</a:t>
            </a:r>
          </a:p>
          <a:p>
            <a:r>
              <a:rPr lang="en-GB" dirty="0"/>
              <a:t>for Emotion-Focused Therapy</a:t>
            </a:r>
          </a:p>
        </p:txBody>
      </p:sp>
    </p:spTree>
    <p:extLst>
      <p:ext uri="{BB962C8B-B14F-4D97-AF65-F5344CB8AC3E}">
        <p14:creationId xmlns:p14="http://schemas.microsoft.com/office/powerpoint/2010/main" val="1321202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24E35-CC22-8046-B030-265376A4C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Other UK-based Local EFT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B51F7-0E5F-D24D-B961-76C36D024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805398" cy="3846068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Greater Manchester: Judy James coordinates</a:t>
            </a:r>
          </a:p>
          <a:p>
            <a:pPr lvl="1"/>
            <a:r>
              <a:rPr lang="en-US" sz="2600" dirty="0"/>
              <a:t>3-4 times a year; anyone is welcome while on online (for the </a:t>
            </a:r>
            <a:r>
              <a:rPr lang="en-US" sz="2600" dirty="0" err="1"/>
              <a:t>forseeable</a:t>
            </a:r>
            <a:r>
              <a:rPr lang="en-US" sz="2600" dirty="0"/>
              <a:t> future)</a:t>
            </a:r>
          </a:p>
          <a:p>
            <a:pPr lvl="1"/>
            <a:r>
              <a:rPr lang="en-US" sz="2600" dirty="0"/>
              <a:t>Next meeting: Zoom: in person/zoom: 3 September</a:t>
            </a:r>
          </a:p>
          <a:p>
            <a:pPr lvl="1"/>
            <a:r>
              <a:rPr lang="en-US" sz="2600" dirty="0"/>
              <a:t>Contact Judy  if interested or for more info: </a:t>
            </a:r>
            <a:r>
              <a:rPr lang="en-US" sz="2600" dirty="0" err="1"/>
              <a:t>judyjamesconsulting@gmail.com</a:t>
            </a:r>
            <a:r>
              <a:rPr lang="en-US" sz="2600" dirty="0"/>
              <a:t> </a:t>
            </a:r>
          </a:p>
          <a:p>
            <a:pPr lvl="1"/>
            <a:r>
              <a:rPr lang="en-US" sz="2600" dirty="0"/>
              <a:t>Topic: Alliance Ruptures</a:t>
            </a:r>
          </a:p>
          <a:p>
            <a:r>
              <a:rPr lang="en-US" sz="2800" dirty="0"/>
              <a:t>EFT Peer Practice (based in Scotland but not restricted to Scotland): Updates: </a:t>
            </a:r>
            <a:r>
              <a:rPr lang="en-GB" sz="2800" dirty="0"/>
              <a:t> </a:t>
            </a:r>
            <a:r>
              <a:rPr lang="en-US" sz="2800" dirty="0"/>
              <a:t>Liz &amp; Annette facilitating</a:t>
            </a:r>
          </a:p>
          <a:p>
            <a:pPr lvl="1"/>
            <a:r>
              <a:rPr lang="en-US" sz="2600" dirty="0"/>
              <a:t>Next: 29 Oct, </a:t>
            </a:r>
            <a:r>
              <a:rPr lang="en-US" sz="2600"/>
              <a:t>10-12 (Zoom)</a:t>
            </a:r>
            <a:endParaRPr lang="en-US" sz="2600" dirty="0"/>
          </a:p>
          <a:p>
            <a:pPr lvl="1"/>
            <a:r>
              <a:rPr lang="en-US" sz="2600" dirty="0"/>
              <a:t>Topic: Peer Support &amp; practice</a:t>
            </a:r>
          </a:p>
          <a:p>
            <a:pPr lvl="1"/>
            <a:r>
              <a:rPr lang="en-US" sz="2600" dirty="0"/>
              <a:t>contact Liz: </a:t>
            </a:r>
            <a:r>
              <a:rPr lang="en-US" sz="2600" dirty="0" err="1"/>
              <a:t>liz_kerr@blueyonder.co.uk</a:t>
            </a:r>
            <a:r>
              <a:rPr lang="en-US" sz="2600" dirty="0"/>
              <a:t>; annettecooper7777@gmail.com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97005A5-436B-DA43-BE3C-02A745AA8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905983"/>
              </p:ext>
            </p:extLst>
          </p:nvPr>
        </p:nvGraphicFramePr>
        <p:xfrm>
          <a:off x="6622637" y="6515354"/>
          <a:ext cx="283845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8450">
                  <a:extLst>
                    <a:ext uri="{9D8B030D-6E8A-4147-A177-3AD203B41FA5}">
                      <a16:colId xmlns:a16="http://schemas.microsoft.com/office/drawing/2014/main" val="2779718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effectLst/>
                          <a:hlinkClick r:id="rId2"/>
                        </a:rPr>
                        <a:t>judyjamesconsulting@gmail.com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6524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709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24E35-CC22-8046-B030-265376A4C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Other UK Local EFT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B51F7-0E5F-D24D-B961-76C36D024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378" y="2431377"/>
            <a:ext cx="10805398" cy="3846068"/>
          </a:xfrm>
        </p:spPr>
        <p:txBody>
          <a:bodyPr>
            <a:normAutofit/>
          </a:bodyPr>
          <a:lstStyle/>
          <a:p>
            <a:r>
              <a:rPr lang="en-US" sz="2600" dirty="0"/>
              <a:t>Canadian EFT Network Group</a:t>
            </a:r>
          </a:p>
          <a:p>
            <a:pPr lvl="1"/>
            <a:r>
              <a:rPr lang="en-US" sz="2400" dirty="0"/>
              <a:t>Next meeting: 10 Sept, 12noon EDT (Toronto time): topic Case </a:t>
            </a:r>
            <a:r>
              <a:rPr lang="en-US" sz="2400" dirty="0" err="1"/>
              <a:t>Conceptualisation</a:t>
            </a:r>
            <a:endParaRPr lang="en-US" sz="2400" dirty="0"/>
          </a:p>
          <a:p>
            <a:pPr lvl="1"/>
            <a:r>
              <a:rPr lang="en-US" sz="2400" dirty="0"/>
              <a:t>Facilitated by: Mark Buckingham (</a:t>
            </a:r>
            <a:r>
              <a:rPr lang="en-US" sz="2400" dirty="0">
                <a:hlinkClick r:id="rId2"/>
              </a:rPr>
              <a:t>mark.david.buckingham@gmail.com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Peer support, networking, watching videos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51524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B1312-DEAD-254C-887C-588E30BE7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Robert Report: Recent EFT 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97DA1-336F-A44D-8D27-C05A323BD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02957"/>
            <a:ext cx="9594562" cy="4550735"/>
          </a:xfrm>
        </p:spPr>
        <p:txBody>
          <a:bodyPr>
            <a:normAutofit/>
          </a:bodyPr>
          <a:lstStyle/>
          <a:p>
            <a:r>
              <a:rPr lang="en-US" sz="2600" dirty="0"/>
              <a:t>Revision just completed: </a:t>
            </a:r>
          </a:p>
          <a:p>
            <a:pPr lvl="1"/>
            <a:r>
              <a:rPr lang="en-US" sz="2600" dirty="0"/>
              <a:t>Review of research on the effects of therapist empathic reflection (email me for latest version)</a:t>
            </a:r>
          </a:p>
          <a:p>
            <a:r>
              <a:rPr lang="en-US" sz="2600" dirty="0"/>
              <a:t>Welcome talk from World PCE Conference Copenhagen: In Search of the Kernel of Interpersonal Helping: Will post slides on SI-EFT website; or see the talk on streaming from the conference website</a:t>
            </a:r>
          </a:p>
          <a:p>
            <a:r>
              <a:rPr lang="en-US" sz="2600" dirty="0"/>
              <a:t>Next week: begin serious work on </a:t>
            </a:r>
          </a:p>
          <a:p>
            <a:pPr lvl="1"/>
            <a:r>
              <a:rPr lang="en-US" sz="2400" dirty="0"/>
              <a:t>Second edition of Learning Emotion-Focused Therapy</a:t>
            </a:r>
          </a:p>
        </p:txBody>
      </p:sp>
    </p:spTree>
    <p:extLst>
      <p:ext uri="{BB962C8B-B14F-4D97-AF65-F5344CB8AC3E}">
        <p14:creationId xmlns:p14="http://schemas.microsoft.com/office/powerpoint/2010/main" val="2951986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F3655-C961-F248-9C2E-4F82BFFC4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EMPOWERING EFT @ EU ERASMUS+ PROGRESS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CDC72-AD44-4748-9127-F3700A861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254501"/>
          </a:xfrm>
        </p:spPr>
        <p:txBody>
          <a:bodyPr>
            <a:normAutofit/>
          </a:bodyPr>
          <a:lstStyle/>
          <a:p>
            <a:r>
              <a:rPr lang="en-GB" sz="2000" dirty="0"/>
              <a:t>Promoting EFT throughout Europe (2 year project)</a:t>
            </a:r>
          </a:p>
          <a:p>
            <a:r>
              <a:rPr lang="en-GB" sz="2000" dirty="0"/>
              <a:t>Developing training for EFT supervisors &amp; trainers</a:t>
            </a:r>
          </a:p>
          <a:p>
            <a:r>
              <a:rPr lang="en-GB" sz="2000" dirty="0"/>
              <a:t>Pilot programme; website; evaluation &amp; best practice guides; qualitative interviews with expert EFT supervisors &amp; trainers</a:t>
            </a:r>
          </a:p>
          <a:p>
            <a:r>
              <a:rPr lang="en-GB" sz="2000" dirty="0"/>
              <a:t>Frameworks of EFT Therapist, Supervisor &amp; Trainer Competencies</a:t>
            </a:r>
          </a:p>
          <a:p>
            <a:r>
              <a:rPr lang="en-GB" sz="2000" dirty="0"/>
              <a:t>Pilot Training Workshops for EFT Supervisors and Trainers (May &amp; July; Dublin &amp; Munich)</a:t>
            </a:r>
          </a:p>
          <a:p>
            <a:r>
              <a:rPr lang="en-GB" sz="2000" dirty="0"/>
              <a:t>Will roll-out workshops to wider audiences in 2022-23</a:t>
            </a:r>
          </a:p>
          <a:p>
            <a:r>
              <a:rPr lang="en-GB" sz="2000" dirty="0"/>
              <a:t>Working on website</a:t>
            </a:r>
          </a:p>
          <a:p>
            <a:pPr lvl="1"/>
            <a:endParaRPr lang="en-GB" sz="1800" dirty="0"/>
          </a:p>
          <a:p>
            <a:pPr lvl="1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272677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C56D9-073E-CF46-A780-55E5B8AA3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Discussion: Questions/Suggestions for SI-EFT Board?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50ADC-D895-E347-89BB-5EAA5ED69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945EA-FE8E-2AB9-6E7D-48080E3DA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Main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83BAF-E57C-D71B-3DB0-D9469442A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Pre-empting scheduled presentation on EFT Therapist Competency Framework to bring you two brief special reports</a:t>
            </a:r>
          </a:p>
        </p:txBody>
      </p:sp>
    </p:spTree>
    <p:extLst>
      <p:ext uri="{BB962C8B-B14F-4D97-AF65-F5344CB8AC3E}">
        <p14:creationId xmlns:p14="http://schemas.microsoft.com/office/powerpoint/2010/main" val="3947018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14750-F7C7-CB47-8107-A64B623C2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448" y="881071"/>
            <a:ext cx="8761413" cy="706964"/>
          </a:xfrm>
        </p:spPr>
        <p:txBody>
          <a:bodyPr/>
          <a:lstStyle/>
          <a:p>
            <a:r>
              <a:rPr lang="en-US" b="1" dirty="0"/>
              <a:t>Main Presentation 1: Report from World PCE Conference Copenhagen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8F29C-B84B-4441-A74C-33D57C1E0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45167"/>
            <a:ext cx="8825659" cy="451283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Strong presence for EFT: Les, Robert, Rhonda, Niels </a:t>
            </a:r>
            <a:r>
              <a:rPr lang="en-US" sz="3200" dirty="0" err="1"/>
              <a:t>Bagge</a:t>
            </a:r>
            <a:r>
              <a:rPr lang="en-US" sz="3200" dirty="0"/>
              <a:t>, Shigeru </a:t>
            </a:r>
            <a:r>
              <a:rPr lang="en-US" sz="3200" dirty="0" err="1"/>
              <a:t>Iwakabe</a:t>
            </a:r>
            <a:r>
              <a:rPr lang="en-US" sz="3200" dirty="0"/>
              <a:t>, others</a:t>
            </a:r>
          </a:p>
          <a:p>
            <a:r>
              <a:rPr lang="en-US" sz="3200" dirty="0"/>
              <a:t>EFT-friendly space, but more diverse than ISEFT conference</a:t>
            </a:r>
          </a:p>
          <a:p>
            <a:r>
              <a:rPr lang="en-US" sz="3200" dirty="0"/>
              <a:t>Accepting, diverse PCE perspectives: Focusing, Motivational Interviewing, PCT (broad perspective)</a:t>
            </a:r>
          </a:p>
          <a:p>
            <a:r>
              <a:rPr lang="en-US" sz="3200" dirty="0"/>
              <a:t>Future opportunities for dialogue</a:t>
            </a:r>
          </a:p>
          <a:p>
            <a:r>
              <a:rPr lang="en-US" sz="3200" dirty="0"/>
              <a:t>World PCE conference 2024: Athens (probably)</a:t>
            </a:r>
          </a:p>
          <a:p>
            <a:pPr marL="57150" indent="0">
              <a:buNone/>
            </a:pPr>
            <a:endParaRPr lang="en-US" sz="3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66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14750-F7C7-CB47-8107-A64B623C2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700" y="822077"/>
            <a:ext cx="8761413" cy="706964"/>
          </a:xfrm>
        </p:spPr>
        <p:txBody>
          <a:bodyPr/>
          <a:lstStyle/>
          <a:p>
            <a:r>
              <a:rPr lang="en-US" b="1" dirty="0"/>
              <a:t>Main Presentation 2: Report on EFT Supervisor Training Pilot in Munich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8F29C-B84B-4441-A74C-33D57C1E0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45167"/>
            <a:ext cx="8825659" cy="4512833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Part of </a:t>
            </a:r>
            <a:r>
              <a:rPr lang="en-US" sz="3000" dirty="0" err="1"/>
              <a:t>EmpoweringEFT@EU</a:t>
            </a:r>
            <a:r>
              <a:rPr lang="en-US" sz="3000" dirty="0"/>
              <a:t> project, funded by Erasmus Plus</a:t>
            </a:r>
          </a:p>
          <a:p>
            <a:r>
              <a:rPr lang="en-US" sz="3000" dirty="0"/>
              <a:t>3-days; led by Robert, Lars </a:t>
            </a:r>
            <a:r>
              <a:rPr lang="en-US" sz="3000" dirty="0" err="1"/>
              <a:t>Auszra</a:t>
            </a:r>
            <a:r>
              <a:rPr lang="en-US" sz="3000" dirty="0"/>
              <a:t> &amp; </a:t>
            </a:r>
            <a:r>
              <a:rPr lang="en-US" sz="3000" dirty="0" err="1"/>
              <a:t>Imke</a:t>
            </a:r>
            <a:r>
              <a:rPr lang="en-US" sz="3000" dirty="0"/>
              <a:t> Herrmann; n = 12 (Spain &amp; Portugal)</a:t>
            </a:r>
          </a:p>
          <a:p>
            <a:r>
              <a:rPr lang="en-US" sz="3000" dirty="0"/>
              <a:t>Mix of presentations, video, group discussion, and most importantly skill practice</a:t>
            </a:r>
          </a:p>
          <a:p>
            <a:r>
              <a:rPr lang="en-US" sz="3000" dirty="0"/>
              <a:t>Enthusiastic reception by participants</a:t>
            </a:r>
          </a:p>
          <a:p>
            <a:r>
              <a:rPr lang="en-US" sz="3000" dirty="0"/>
              <a:t>Developed “short list” of core EFT activities/ competences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401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EE5915-90FB-6304-DCE8-7DCD78E9D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b="1" dirty="0"/>
              <a:t>Supervisor Core Supervision </a:t>
            </a:r>
            <a:r>
              <a:rPr lang="de-DE" sz="3600" b="1" dirty="0" err="1"/>
              <a:t>Activities</a:t>
            </a:r>
            <a:r>
              <a:rPr lang="de-DE" sz="3600" b="1" dirty="0"/>
              <a:t>/ </a:t>
            </a:r>
            <a:r>
              <a:rPr lang="de-DE" sz="3600" b="1" dirty="0" err="1"/>
              <a:t>Competences</a:t>
            </a:r>
            <a:endParaRPr lang="de-DE" sz="36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0A606B-BFA7-5D72-EE53-6A64EE5A5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03987"/>
            <a:ext cx="9626117" cy="44540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Yu Gothic Light" panose="020B0300000000000000" pitchFamily="34" charset="-128"/>
                <a:cs typeface="Calibri Light" panose="020F0302020204030204" pitchFamily="34" charset="0"/>
              </a:rPr>
              <a:t>1. </a:t>
            </a:r>
            <a:r>
              <a:rPr lang="en-US" sz="2400" b="1" dirty="0">
                <a:solidFill>
                  <a:srgbClr val="000000"/>
                </a:solidFill>
                <a:effectLst/>
                <a:latin typeface="+mj-lt"/>
                <a:ea typeface="Yu Gothic Light" panose="020B0300000000000000" pitchFamily="34" charset="-128"/>
                <a:cs typeface="Calibri Light" panose="020F0302020204030204" pitchFamily="34" charset="0"/>
              </a:rPr>
              <a:t>SAYING/SEEING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Yu Gothic Light" panose="020B0300000000000000" pitchFamily="34" charset="-128"/>
                <a:cs typeface="Calibri Light" panose="020F0302020204030204" pitchFamily="34" charset="0"/>
              </a:rPr>
              <a:t>: Fundamental competency: </a:t>
            </a:r>
            <a:r>
              <a:rPr lang="en-US" sz="2400" b="1" dirty="0">
                <a:solidFill>
                  <a:srgbClr val="000000"/>
                </a:solidFill>
                <a:effectLst/>
                <a:latin typeface="+mj-lt"/>
                <a:ea typeface="Yu Gothic Light" panose="020B0300000000000000" pitchFamily="34" charset="-128"/>
                <a:cs typeface="Calibri Light" panose="020F0302020204030204" pitchFamily="34" charset="0"/>
              </a:rPr>
              <a:t>Say What You See 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Yu Gothic Light" panose="020B0300000000000000" pitchFamily="34" charset="-128"/>
                <a:cs typeface="Calibri Light" panose="020F0302020204030204" pitchFamily="34" charset="0"/>
              </a:rPr>
              <a:t>(= EFT process formulations)</a:t>
            </a:r>
            <a:endParaRPr lang="en-US" sz="2400" dirty="0">
              <a:effectLst/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2. SAYING/DOING: Say what you would do</a:t>
            </a: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/what could be done/how it could be done more productively</a:t>
            </a:r>
          </a:p>
          <a:p>
            <a:pPr marL="0" indent="0">
              <a:buNone/>
            </a:pPr>
            <a:r>
              <a:rPr lang="en-US" sz="2400" b="1" dirty="0"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3. EXPLAINING: Experiential Teaching </a:t>
            </a: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for Supervisees (Telling how it works): Helping supervisees build EFT conceptual skills; brief &amp; interactive</a:t>
            </a:r>
          </a:p>
          <a:p>
            <a:pPr marL="0" indent="0">
              <a:buNone/>
            </a:pPr>
            <a:r>
              <a:rPr lang="en-US" sz="2400" dirty="0">
                <a:latin typeface="+mj-lt"/>
                <a:cs typeface="Calibri Light" panose="020F0302020204030204" pitchFamily="34" charset="0"/>
              </a:rPr>
              <a:t>Added: 4. </a:t>
            </a:r>
            <a:r>
              <a:rPr lang="en-US" sz="2400" b="1" dirty="0">
                <a:latin typeface="+mj-lt"/>
                <a:cs typeface="Calibri Light" panose="020F0302020204030204" pitchFamily="34" charset="0"/>
              </a:rPr>
              <a:t>BEING/EMBODYING</a:t>
            </a:r>
            <a:r>
              <a:rPr lang="en-US" sz="2400" dirty="0">
                <a:latin typeface="+mj-lt"/>
                <a:cs typeface="Calibri Light" panose="020F0302020204030204" pitchFamily="34" charset="0"/>
              </a:rPr>
              <a:t>: </a:t>
            </a:r>
            <a:r>
              <a:rPr lang="en-US" sz="2400" b="1" dirty="0">
                <a:latin typeface="+mj-lt"/>
                <a:cs typeface="Calibri Light" panose="020F0302020204030204" pitchFamily="34" charset="0"/>
              </a:rPr>
              <a:t>Modelling imaginative empathic entry into client core experience </a:t>
            </a:r>
            <a:r>
              <a:rPr lang="en-US" sz="2400" dirty="0">
                <a:latin typeface="+mj-lt"/>
                <a:cs typeface="Calibri Light" panose="020F0302020204030204" pitchFamily="34" charset="0"/>
              </a:rPr>
              <a:t>(supervisor as auxiliary processor of emotional experience); combination of empathic conjecture/exploratory stance/process disclosure </a:t>
            </a:r>
            <a:endParaRPr lang="de-DE" sz="2400" dirty="0"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320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14750-F7C7-CB47-8107-A64B623C2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448" y="881071"/>
            <a:ext cx="8761413" cy="706964"/>
          </a:xfrm>
        </p:spPr>
        <p:txBody>
          <a:bodyPr/>
          <a:lstStyle/>
          <a:p>
            <a:r>
              <a:rPr lang="en-US" b="1" dirty="0"/>
              <a:t>Next time: Main Presentation: Draft EFT Therapist Perceptual &amp; Conceptual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8F29C-B84B-4441-A74C-33D57C1E0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45167"/>
            <a:ext cx="8825659" cy="4512833"/>
          </a:xfrm>
        </p:spPr>
        <p:txBody>
          <a:bodyPr>
            <a:normAutofit/>
          </a:bodyPr>
          <a:lstStyle/>
          <a:p>
            <a:r>
              <a:rPr lang="en-US" sz="2000" b="1" u="sng" dirty="0"/>
              <a:t>Overview:</a:t>
            </a:r>
          </a:p>
          <a:p>
            <a:r>
              <a:rPr lang="en-US" b="1" dirty="0"/>
              <a:t>2.1. Foundational Competencies</a:t>
            </a:r>
          </a:p>
          <a:p>
            <a:r>
              <a:rPr lang="en-US" b="1" dirty="0"/>
              <a:t>2.2. Conceptual/Perceptual Competencies</a:t>
            </a:r>
          </a:p>
          <a:p>
            <a:pPr lvl="1"/>
            <a:r>
              <a:rPr lang="en-US" b="1" dirty="0"/>
              <a:t>2.2.1. Perceptual competencies in the Pre-deepening phase</a:t>
            </a:r>
          </a:p>
          <a:p>
            <a:pPr lvl="1"/>
            <a:r>
              <a:rPr lang="en-US" b="1" dirty="0"/>
              <a:t>2.2.2. Perceptual competencies in Emotional Deepening Work</a:t>
            </a:r>
            <a:r>
              <a:rPr lang="en-GB" dirty="0"/>
              <a:t> </a:t>
            </a:r>
          </a:p>
          <a:p>
            <a:pPr lvl="2"/>
            <a:r>
              <a:rPr lang="en-GB" b="1" dirty="0"/>
              <a:t>Productive modes; Restricted modes; measurement scales</a:t>
            </a:r>
          </a:p>
          <a:p>
            <a:pPr lvl="1"/>
            <a:r>
              <a:rPr lang="en-GB" b="1" dirty="0"/>
              <a:t>2.2.3. </a:t>
            </a:r>
            <a:r>
              <a:rPr lang="en-US" b="1" dirty="0"/>
              <a:t>Perceptual competencies related to therapeutic opportunities within the proximal zone of development of the client</a:t>
            </a:r>
            <a:endParaRPr lang="en-GB" dirty="0"/>
          </a:p>
          <a:p>
            <a:pPr lvl="1"/>
            <a:r>
              <a:rPr lang="en-US" b="1" dirty="0"/>
              <a:t>2.2.4. Perceptual competencies related to co-create a </a:t>
            </a:r>
            <a:r>
              <a:rPr lang="en-US" b="1" u="sng" dirty="0"/>
              <a:t>case formulation</a:t>
            </a:r>
            <a:r>
              <a:rPr lang="en-US" b="1" dirty="0"/>
              <a:t> together with the client</a:t>
            </a:r>
            <a:endParaRPr lang="en-GB" dirty="0"/>
          </a:p>
          <a:p>
            <a:pPr lvl="1"/>
            <a:r>
              <a:rPr lang="en-US" b="1" dirty="0"/>
              <a:t>2.2.5. The therapist is able to perceive the </a:t>
            </a:r>
            <a:r>
              <a:rPr lang="en-US" b="1" u="sng" dirty="0"/>
              <a:t>impact of their action</a:t>
            </a:r>
            <a:r>
              <a:rPr lang="en-US" b="1" dirty="0"/>
              <a:t> on the client</a:t>
            </a:r>
            <a:r>
              <a:rPr lang="en-US" dirty="0"/>
              <a:t> </a:t>
            </a:r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1547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F389B-84C6-8D4C-8F1B-5D7B917A8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Welcome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BB9B9-0BC9-FB4C-97D5-288A49E10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913" y="2494625"/>
            <a:ext cx="10591375" cy="4363375"/>
          </a:xfrm>
        </p:spPr>
        <p:txBody>
          <a:bodyPr>
            <a:normAutofit/>
          </a:bodyPr>
          <a:lstStyle/>
          <a:p>
            <a:r>
              <a:rPr lang="en-US" sz="2400" dirty="0"/>
              <a:t>Welcome to this July 2022 Scottish EFT Network meeting</a:t>
            </a:r>
          </a:p>
          <a:p>
            <a:r>
              <a:rPr lang="en-US" sz="2400" dirty="0"/>
              <a:t>Scottish  EFT Network Meetings are sponsored by the Scottish Institute for Emotion-Focused Therapy (SI-EFT)</a:t>
            </a:r>
          </a:p>
          <a:p>
            <a:r>
              <a:rPr lang="en-US" sz="2400" dirty="0"/>
              <a:t>The SI-EFT Board welcomes you: </a:t>
            </a:r>
            <a:r>
              <a:rPr lang="en-GB" sz="2400" dirty="0"/>
              <a:t>Lorna Carrick, Robert Elliott, Ligia </a:t>
            </a:r>
            <a:r>
              <a:rPr lang="en-GB" sz="2400" dirty="0" err="1"/>
              <a:t>Manastireanu</a:t>
            </a:r>
            <a:r>
              <a:rPr lang="en-GB" sz="2400" dirty="0"/>
              <a:t>, Richard Miller, Joan Shearer</a:t>
            </a:r>
          </a:p>
          <a:p>
            <a:r>
              <a:rPr lang="en-GB" sz="2400" dirty="0"/>
              <a:t>Network meetings are held five or six times per year: Jan, March, May, (July), Sept, Nov</a:t>
            </a:r>
          </a:p>
          <a:p>
            <a:r>
              <a:rPr lang="en-GB" sz="2400" dirty="0"/>
              <a:t>Network meetings are free, but donations are welcome to defray SI-EFT expenses</a:t>
            </a:r>
          </a:p>
          <a:p>
            <a:pPr lvl="1"/>
            <a:r>
              <a:rPr lang="en-GB" sz="2200" dirty="0"/>
              <a:t>Suggested donation £5 – 10; go to  </a:t>
            </a:r>
            <a:r>
              <a:rPr lang="en-GB" sz="2000" dirty="0">
                <a:hlinkClick r:id="rId2"/>
              </a:rPr>
              <a:t>http://www.eft-scotland.org/</a:t>
            </a:r>
            <a:r>
              <a:rPr lang="en-GB" sz="2000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7411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33ADA-8DE4-004E-8702-4728289B6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Meeting: Detailed Timetable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89CCE-63D1-6D49-87A0-0F2AD3F14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2167128"/>
            <a:ext cx="10222992" cy="4804463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13.00</a:t>
            </a:r>
            <a:r>
              <a:rPr lang="en-US" sz="2200" b="1" dirty="0"/>
              <a:t>: </a:t>
            </a:r>
            <a:r>
              <a:rPr lang="en-US" sz="2200" dirty="0"/>
              <a:t>Welcome (5 min); Scottish EFT Institute update: Main Presentation: Reports from Copenhagen &amp; Munich (25 min)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b="1" dirty="0"/>
              <a:t>13.30: Check-in/update on your practice in random break-out rooms</a:t>
            </a:r>
            <a:r>
              <a:rPr lang="en-US" sz="2200" dirty="0"/>
              <a:t>, </a:t>
            </a:r>
            <a:r>
              <a:rPr lang="en-US" sz="2200" b="1" i="1" dirty="0"/>
              <a:t>with Check-in questions </a:t>
            </a:r>
            <a:r>
              <a:rPr lang="en-US" sz="2200" dirty="0"/>
              <a:t>(20 min)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13.50: (5 min break)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13.55: Video: EFT Video: </a:t>
            </a:r>
            <a:r>
              <a:rPr lang="en-GB" sz="2200" dirty="0"/>
              <a:t>Rhonda Goldman (APA streaming service) </a:t>
            </a:r>
            <a:r>
              <a:rPr lang="en-US" sz="2200" dirty="0"/>
              <a:t>(60 min)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14.55: (5 min break)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15.00: Social time/Networking: Have a cup of tea/coffee and a snack while you talk with others in break-out rooms or in the main room, </a:t>
            </a:r>
            <a:r>
              <a:rPr lang="en-US" sz="2200" i="1" dirty="0"/>
              <a:t>with Video Discussion rooms </a:t>
            </a:r>
            <a:r>
              <a:rPr lang="en-US" sz="2200" dirty="0"/>
              <a:t>(25 min)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15.25: (5 min break)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15.30: Skill practice or peer supervision in break out rooms (55 min; 3-4 rooms for skills practice; 3-4 rooms for peer supervision)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16.30: (5 min break)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16.35: Processing; suggestions for future Network meetings? (25 min)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17.00: End</a:t>
            </a:r>
          </a:p>
        </p:txBody>
      </p:sp>
    </p:spTree>
    <p:extLst>
      <p:ext uri="{BB962C8B-B14F-4D97-AF65-F5344CB8AC3E}">
        <p14:creationId xmlns:p14="http://schemas.microsoft.com/office/powerpoint/2010/main" val="1569177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E4E23-23B4-DF45-9F1E-25262D597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Check-in/Update on Your EFT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56C24-E5E0-0444-9111-3CF1BF7BF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70269"/>
            <a:ext cx="9037917" cy="4692127"/>
          </a:xfrm>
        </p:spPr>
        <p:txBody>
          <a:bodyPr>
            <a:normAutofit/>
          </a:bodyPr>
          <a:lstStyle/>
          <a:p>
            <a:r>
              <a:rPr lang="en-US" sz="2000" dirty="0"/>
              <a:t>Will use Zoom break-out rooms of 5-6 people each (20 min)</a:t>
            </a:r>
          </a:p>
          <a:p>
            <a:pPr lvl="1"/>
            <a:r>
              <a:rPr lang="en-US" sz="1800" dirty="0"/>
              <a:t>Will assign randomly</a:t>
            </a:r>
          </a:p>
          <a:p>
            <a:r>
              <a:rPr lang="en-US" sz="2000" dirty="0"/>
              <a:t>Check-in Questions:</a:t>
            </a:r>
          </a:p>
          <a:p>
            <a:r>
              <a:rPr lang="en-US" sz="2000" b="1" i="1" dirty="0"/>
              <a:t>1. Introduce yourself</a:t>
            </a:r>
          </a:p>
          <a:p>
            <a:r>
              <a:rPr lang="en-GB" sz="2000" b="1" dirty="0"/>
              <a:t>2. Where am I in developing my EFT practice?</a:t>
            </a:r>
            <a:endParaRPr lang="en-GB" sz="2000" dirty="0"/>
          </a:p>
          <a:p>
            <a:r>
              <a:rPr lang="en-GB" sz="2000" b="1" dirty="0"/>
              <a:t>3. What are the main things I’m currently working to develop in my EFT practice?</a:t>
            </a:r>
            <a:endParaRPr lang="en-GB" sz="2000" dirty="0"/>
          </a:p>
          <a:p>
            <a:r>
              <a:rPr lang="en-US" sz="2200" b="1" i="1" dirty="0"/>
              <a:t>4. How do I want to use today’s practice/supervision segment?</a:t>
            </a:r>
          </a:p>
          <a:p>
            <a:pPr lvl="2"/>
            <a:r>
              <a:rPr lang="en-US" sz="1800" b="1" i="1" dirty="0"/>
              <a:t>Do I have cases to bring for peer supervision?</a:t>
            </a:r>
          </a:p>
          <a:p>
            <a:pPr lvl="2"/>
            <a:r>
              <a:rPr lang="en-US" sz="1800" b="1" i="1" dirty="0"/>
              <a:t>Do I have issues I want to work on or skills I want to practice in skill practice?</a:t>
            </a:r>
          </a:p>
        </p:txBody>
      </p:sp>
    </p:spTree>
    <p:extLst>
      <p:ext uri="{BB962C8B-B14F-4D97-AF65-F5344CB8AC3E}">
        <p14:creationId xmlns:p14="http://schemas.microsoft.com/office/powerpoint/2010/main" val="19749985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81071-6C9E-4849-8419-2FFF548A2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Questions/Suggestions for Future Meetings &amp; for the SI-EFT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E39C5-7EBC-4B42-BFF9-2D67FEF33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Request to create a room for discussing neurodiversity issues &amp; EFT; Robert agreed to discuss with Anna Robinson &amp; see she can attend this part of the meeting next time</a:t>
            </a:r>
          </a:p>
          <a:p>
            <a:r>
              <a:rPr lang="en-US" dirty="0"/>
              <a:t>Robert noted drop-off in interest in skill practice/personal work and proposed moving toward (a) doing supervision by embodying clients; and (b) participants bringing in recordings for the peer supervision segment</a:t>
            </a:r>
          </a:p>
          <a:p>
            <a:r>
              <a:rPr lang="en-US" dirty="0"/>
              <a:t>There was a suggestion to show shorter videos to allow for skill practice to emerge from supervision</a:t>
            </a:r>
          </a:p>
          <a:p>
            <a:r>
              <a:rPr lang="en-US" dirty="0"/>
              <a:t>Robert said that after many years we are almost out of new EFT videos to show &amp; proposed going back to EFT Over Time.</a:t>
            </a:r>
          </a:p>
        </p:txBody>
      </p:sp>
    </p:spTree>
    <p:extLst>
      <p:ext uri="{BB962C8B-B14F-4D97-AF65-F5344CB8AC3E}">
        <p14:creationId xmlns:p14="http://schemas.microsoft.com/office/powerpoint/2010/main" val="1946434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81071-6C9E-4849-8419-2FFF548A2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Suggestions from Previous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E39C5-7EBC-4B42-BFF9-2D67FEF33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Sort out problem with emails not getting through from the website</a:t>
            </a:r>
          </a:p>
          <a:p>
            <a:endParaRPr lang="en-US" dirty="0"/>
          </a:p>
          <a:p>
            <a:r>
              <a:rPr lang="en-US" dirty="0"/>
              <a:t>Topics:</a:t>
            </a:r>
          </a:p>
          <a:p>
            <a:pPr lvl="1"/>
            <a:r>
              <a:rPr lang="en-US" dirty="0"/>
              <a:t>Emotion Differentiation (1 </a:t>
            </a:r>
            <a:r>
              <a:rPr lang="en-US" dirty="0" err="1"/>
              <a:t>hr</a:t>
            </a:r>
            <a:r>
              <a:rPr lang="en-US" dirty="0"/>
              <a:t> presentation w resources; David Martin </a:t>
            </a:r>
            <a:r>
              <a:rPr lang="en-US" dirty="0" err="1"/>
              <a:t>etc</a:t>
            </a:r>
            <a:r>
              <a:rPr lang="en-US" dirty="0"/>
              <a:t>: Sept meeting)</a:t>
            </a:r>
          </a:p>
          <a:p>
            <a:pPr lvl="1"/>
            <a:r>
              <a:rPr lang="en-US" dirty="0"/>
              <a:t>Working with complex presentations (“personality disorders”; Alberta Pos)</a:t>
            </a:r>
          </a:p>
          <a:p>
            <a:pPr lvl="1"/>
            <a:r>
              <a:rPr lang="en-US" dirty="0"/>
              <a:t>Trichotillomania &amp; eating difficulties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Videos:</a:t>
            </a:r>
          </a:p>
          <a:p>
            <a:pPr lvl="1"/>
            <a:r>
              <a:rPr lang="en-US" dirty="0"/>
              <a:t>Depression</a:t>
            </a:r>
          </a:p>
          <a:p>
            <a:pPr lvl="1"/>
            <a:r>
              <a:rPr lang="en-US" dirty="0"/>
              <a:t>Trauma (Sandra)</a:t>
            </a:r>
          </a:p>
          <a:p>
            <a:pPr lvl="1"/>
            <a:r>
              <a:rPr lang="en-US" dirty="0"/>
              <a:t>Robert: </a:t>
            </a:r>
            <a:r>
              <a:rPr lang="en-US" dirty="0" err="1"/>
              <a:t>Laco</a:t>
            </a:r>
            <a:r>
              <a:rPr lang="en-US" dirty="0"/>
              <a:t> Counselling channel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21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F487A-3EE1-C849-B167-27FF48F3D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Who’s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C6867-FD73-CA43-9E22-ACC63B991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109273"/>
          </a:xfrm>
        </p:spPr>
        <p:txBody>
          <a:bodyPr>
            <a:normAutofit/>
          </a:bodyPr>
          <a:lstStyle/>
          <a:p>
            <a:r>
              <a:rPr lang="en-US" sz="2000" b="1" dirty="0"/>
              <a:t>First time here?</a:t>
            </a:r>
          </a:p>
          <a:p>
            <a:endParaRPr lang="en-US" sz="2000" b="1" dirty="0"/>
          </a:p>
          <a:p>
            <a:r>
              <a:rPr lang="en-US" sz="2000" b="1" dirty="0"/>
              <a:t>From where?</a:t>
            </a:r>
          </a:p>
          <a:p>
            <a:r>
              <a:rPr lang="en-US" sz="2000" b="1" dirty="0"/>
              <a:t>Countries &amp; parts of the UK: </a:t>
            </a:r>
          </a:p>
          <a:p>
            <a:endParaRPr lang="en-US" sz="2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47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33ADA-8DE4-004E-8702-4728289B6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Meeting: Using Zoom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89CCE-63D1-6D49-87A0-0F2AD3F14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185157"/>
            <a:ext cx="8825659" cy="447082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We have a large number of people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We use Zoom Breakout Rooms in various ways over the course of the afternoon, starting with brief random check-in groups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If you’ve updated your version of Zoom recently, you will be able to move yourself in and out of breakout rooms of your choosing, for networking and skill practice/peer supervision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If you can’t do this, please let us know and we will make you a co-host so that you can do this yourself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Please feel free to use the Chat function throughout, including during the playing of videos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Your feedback and suggestions are as always invited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Request to record the </a:t>
            </a:r>
            <a:r>
              <a:rPr lang="en-US" sz="2400" b="1" i="1" dirty="0">
                <a:solidFill>
                  <a:schemeClr val="tx1"/>
                </a:solidFill>
              </a:rPr>
              <a:t>SI-EFT update and main presentation </a:t>
            </a:r>
            <a:r>
              <a:rPr lang="en-US" sz="2400" dirty="0">
                <a:solidFill>
                  <a:schemeClr val="tx1"/>
                </a:solidFill>
              </a:rPr>
              <a:t>in Shared Screen + Speaker mode, for posting on our website</a:t>
            </a:r>
          </a:p>
        </p:txBody>
      </p:sp>
    </p:spTree>
    <p:extLst>
      <p:ext uri="{BB962C8B-B14F-4D97-AF65-F5344CB8AC3E}">
        <p14:creationId xmlns:p14="http://schemas.microsoft.com/office/powerpoint/2010/main" val="1816704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33ADA-8DE4-004E-8702-4728289B6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Meeting: Detailed Timetable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89CCE-63D1-6D49-87A0-0F2AD3F14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2167128"/>
            <a:ext cx="10222992" cy="4804463"/>
          </a:xfrm>
        </p:spPr>
        <p:txBody>
          <a:bodyPr>
            <a:normAutofit fontScale="77500" lnSpcReduction="20000"/>
          </a:bodyPr>
          <a:lstStyle/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b="1" dirty="0"/>
              <a:t>13.00: Welcome (5 min); Scottish EFT Institute update including Main Presentation: Reports from World PCE conference Copenhagen &amp; Empowering EFT@EU EFT Supervision Pilot training workshop (25 min)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13.30: Check-in/update on your practice in random break-out rooms, </a:t>
            </a:r>
            <a:r>
              <a:rPr lang="en-US" sz="2200" b="1" i="1" dirty="0"/>
              <a:t>with Check-in questions </a:t>
            </a:r>
            <a:r>
              <a:rPr lang="en-US" sz="2200" dirty="0"/>
              <a:t>(20 min)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13.50: (5 min break)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13.55: Video: EFT Video: </a:t>
            </a:r>
            <a:r>
              <a:rPr lang="en-GB" sz="2200" dirty="0"/>
              <a:t>Les Greenberg (APA streaming service, session 6) </a:t>
            </a:r>
            <a:r>
              <a:rPr lang="en-US" sz="2200" dirty="0"/>
              <a:t>(60 min)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14.55: (5 min break)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15.00: Social time/Networking: Have a cup of tea/coffee and a snack while you talk with others in break-out rooms or in the main room, with Video Discussion rooms (25 min)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15.25: (5 min break)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15.30: Skill practice or peer supervision in break out rooms (55 min; 3-4 rooms for skills practice; 3-4 rooms for peer supervision)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16.30: (5 min break)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16.35: Processing; suggestions for future Network meetings? (25 min)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17.00: End</a:t>
            </a:r>
          </a:p>
        </p:txBody>
      </p:sp>
    </p:spTree>
    <p:extLst>
      <p:ext uri="{BB962C8B-B14F-4D97-AF65-F5344CB8AC3E}">
        <p14:creationId xmlns:p14="http://schemas.microsoft.com/office/powerpoint/2010/main" val="1065377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F6F2-B2ED-A049-8DB9-8FE16E3376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Scottish EFT Institute Update</a:t>
            </a:r>
          </a:p>
        </p:txBody>
      </p:sp>
    </p:spTree>
    <p:extLst>
      <p:ext uri="{BB962C8B-B14F-4D97-AF65-F5344CB8AC3E}">
        <p14:creationId xmlns:p14="http://schemas.microsoft.com/office/powerpoint/2010/main" val="68042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42931-2416-D543-9D18-A6C56B80C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SI-EFT Website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1AF23-10D8-184A-9533-E1FA1A4FA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935523"/>
          </a:xfrm>
        </p:spPr>
        <p:txBody>
          <a:bodyPr>
            <a:normAutofit/>
          </a:bodyPr>
          <a:lstStyle/>
          <a:p>
            <a:r>
              <a:rPr lang="en-US" sz="2400" dirty="0">
                <a:hlinkClick r:id="rId3"/>
              </a:rPr>
              <a:t>http://www.eft-scotland.org/</a:t>
            </a:r>
            <a:endParaRPr lang="en-US" sz="2400" dirty="0"/>
          </a:p>
          <a:p>
            <a:r>
              <a:rPr lang="en-US" sz="2400" dirty="0"/>
              <a:t>Webmasters: Ligia &amp; Daniel </a:t>
            </a:r>
            <a:r>
              <a:rPr lang="en-GB" sz="2400" dirty="0" err="1"/>
              <a:t>Manastireanu</a:t>
            </a:r>
            <a:endParaRPr lang="en-GB" sz="2400" dirty="0"/>
          </a:p>
          <a:p>
            <a:r>
              <a:rPr lang="en-GB" sz="2400" dirty="0"/>
              <a:t>Useful material on </a:t>
            </a:r>
            <a:r>
              <a:rPr lang="en-GB" sz="2400" b="1" dirty="0"/>
              <a:t>Research, Resources</a:t>
            </a:r>
          </a:p>
          <a:p>
            <a:r>
              <a:rPr lang="en-GB" sz="2400" dirty="0"/>
              <a:t>If you want to be listed please check the </a:t>
            </a:r>
            <a:r>
              <a:rPr lang="en-GB" sz="2400" b="1" dirty="0"/>
              <a:t>Find a Therapist </a:t>
            </a:r>
            <a:r>
              <a:rPr lang="en-GB" sz="2400" dirty="0"/>
              <a:t>page and submit your information via the </a:t>
            </a:r>
            <a:r>
              <a:rPr lang="en-GB" sz="2400" b="1" dirty="0"/>
              <a:t>Contact Us </a:t>
            </a:r>
            <a:r>
              <a:rPr lang="en-GB" sz="2400" dirty="0"/>
              <a:t>page</a:t>
            </a:r>
          </a:p>
          <a:p>
            <a:r>
              <a:rPr lang="en-GB" sz="2400" dirty="0"/>
              <a:t>Payment portal for </a:t>
            </a:r>
            <a:r>
              <a:rPr lang="en-GB" sz="2400" b="1" dirty="0"/>
              <a:t>donations</a:t>
            </a:r>
            <a:r>
              <a:rPr lang="en-GB" sz="2400" dirty="0"/>
              <a:t> via PayPal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1352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53058-ADB4-A54B-9B6F-EFC1F75A6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602693" cy="706964"/>
          </a:xfrm>
        </p:spPr>
        <p:txBody>
          <a:bodyPr/>
          <a:lstStyle/>
          <a:p>
            <a:r>
              <a:rPr lang="en-US" b="1" dirty="0"/>
              <a:t>Currently Scheduled Scottish EFT Trainings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01F05-91CE-ED43-8E8C-14C391507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11476"/>
            <a:ext cx="10128742" cy="4144772"/>
          </a:xfrm>
        </p:spPr>
        <p:txBody>
          <a:bodyPr>
            <a:normAutofit/>
          </a:bodyPr>
          <a:lstStyle/>
          <a:p>
            <a:r>
              <a:rPr lang="en-US" sz="2800" dirty="0"/>
              <a:t>EFT Level 1 (4 day) Strathclyde: 30 Aug – 2 Sept 2022; In person (Robert, Lorna, Joan &amp; Ligia)</a:t>
            </a:r>
          </a:p>
          <a:p>
            <a:r>
              <a:rPr lang="en-US" sz="2800" dirty="0"/>
              <a:t>EFT level 2 (9 day model, Zoom) Strathclyde 2022-23 Training: 2022-23: 14-16 Nov, 20-22 Feb, 15-17 May</a:t>
            </a:r>
          </a:p>
          <a:p>
            <a:r>
              <a:rPr lang="en-US" sz="2800" dirty="0"/>
              <a:t>EFT Level 3, Strathclyde [Zoom]: Ligia &amp; Joan</a:t>
            </a:r>
          </a:p>
          <a:p>
            <a:pPr lvl="1"/>
            <a:r>
              <a:rPr lang="en-US" sz="2600" dirty="0"/>
              <a:t>Next: 19 Sept 2022; Monday evenings; group supervision</a:t>
            </a:r>
          </a:p>
          <a:p>
            <a:pPr lvl="1"/>
            <a:r>
              <a:rPr lang="en-US" sz="2600" dirty="0"/>
              <a:t>See SI-EFT website for more information</a:t>
            </a:r>
          </a:p>
          <a:p>
            <a:pPr lvl="1"/>
            <a:endParaRPr lang="en-US" sz="26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6874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9130F-DA87-7647-A3F1-114DBBE86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Upcoming Scottish EFT Network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1445F-4ABD-D14C-8221-37807CA03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005" y="2446986"/>
            <a:ext cx="9968453" cy="4023574"/>
          </a:xfrm>
        </p:spPr>
        <p:txBody>
          <a:bodyPr>
            <a:normAutofit/>
          </a:bodyPr>
          <a:lstStyle/>
          <a:p>
            <a:r>
              <a:rPr lang="en-GB" sz="3200" dirty="0"/>
              <a:t>17 Sept 2022: Rhonda Goldman: Online EFT Two-Chair Technique with a Male Client</a:t>
            </a:r>
          </a:p>
          <a:p>
            <a:r>
              <a:rPr lang="en-GB" sz="3200" dirty="0"/>
              <a:t>19 Nov 2022: </a:t>
            </a:r>
            <a:r>
              <a:rPr lang="en-GB" sz="3200" dirty="0" err="1"/>
              <a:t>Laco</a:t>
            </a:r>
            <a:r>
              <a:rPr lang="en-GB" sz="3200" dirty="0"/>
              <a:t> </a:t>
            </a:r>
            <a:r>
              <a:rPr lang="en-GB" sz="3200" dirty="0" err="1"/>
              <a:t>Timulak</a:t>
            </a:r>
            <a:r>
              <a:rPr lang="en-GB" sz="3200" dirty="0"/>
              <a:t> [Counselling Channel]</a:t>
            </a:r>
          </a:p>
          <a:p>
            <a:r>
              <a:rPr lang="en-GB" sz="3200" dirty="0"/>
              <a:t>21 Jan 2023?: tba</a:t>
            </a:r>
          </a:p>
          <a:p>
            <a:r>
              <a:rPr lang="en-GB" sz="3200" dirty="0"/>
              <a:t>4 March 2023: Live demonstration: Robert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2766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71403</TotalTime>
  <Words>1789</Words>
  <Application>Microsoft Macintosh PowerPoint</Application>
  <PresentationFormat>Widescreen</PresentationFormat>
  <Paragraphs>167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Century Gothic</vt:lpstr>
      <vt:lpstr>Times New Roman</vt:lpstr>
      <vt:lpstr>Wingdings 3</vt:lpstr>
      <vt:lpstr>Ion Boardroom</vt:lpstr>
      <vt:lpstr>July 2022 Scottish EFT Network Meeting,  Sat., 23 July 2022</vt:lpstr>
      <vt:lpstr>Welcome</vt:lpstr>
      <vt:lpstr>Who’s Here?</vt:lpstr>
      <vt:lpstr>This Meeting: Using Zoom</vt:lpstr>
      <vt:lpstr>This Meeting: Detailed Timetable</vt:lpstr>
      <vt:lpstr>Scottish EFT Institute Update</vt:lpstr>
      <vt:lpstr>SI-EFT Website Update</vt:lpstr>
      <vt:lpstr>Currently Scheduled Scottish EFT Trainings</vt:lpstr>
      <vt:lpstr>Upcoming Scottish EFT Network Meetings</vt:lpstr>
      <vt:lpstr>Other UK-based Local EFT Groups</vt:lpstr>
      <vt:lpstr>Other UK Local EFT Groups</vt:lpstr>
      <vt:lpstr>Robert Report: Recent EFT Publications</vt:lpstr>
      <vt:lpstr>EMPOWERING EFT @ EU ERASMUS+ PROGRESS REPORT</vt:lpstr>
      <vt:lpstr>Discussion: Questions/Suggestions for SI-EFT Board?</vt:lpstr>
      <vt:lpstr>Main Presentation</vt:lpstr>
      <vt:lpstr>Main Presentation 1: Report from World PCE Conference Copenhagen</vt:lpstr>
      <vt:lpstr>Main Presentation 2: Report on EFT Supervisor Training Pilot in Munich</vt:lpstr>
      <vt:lpstr>Supervisor Core Supervision Activities/ Competences</vt:lpstr>
      <vt:lpstr>Next time: Main Presentation: Draft EFT Therapist Perceptual &amp; Conceptual Skills</vt:lpstr>
      <vt:lpstr>This Meeting: Detailed Timetable</vt:lpstr>
      <vt:lpstr>Check-in/Update on Your EFT Practice</vt:lpstr>
      <vt:lpstr>Questions/Suggestions for Future Meetings &amp; for the SI-EFT Board</vt:lpstr>
      <vt:lpstr>Suggestions from Previous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Elliott</dc:creator>
  <cp:lastModifiedBy>Robert Elliott</cp:lastModifiedBy>
  <cp:revision>236</cp:revision>
  <dcterms:created xsi:type="dcterms:W3CDTF">2016-09-03T10:38:56Z</dcterms:created>
  <dcterms:modified xsi:type="dcterms:W3CDTF">2022-07-23T17:03:33Z</dcterms:modified>
</cp:coreProperties>
</file>