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78"/>
  </p:notesMasterIdLst>
  <p:handoutMasterIdLst>
    <p:handoutMasterId r:id="rId79"/>
  </p:handoutMasterIdLst>
  <p:sldIdLst>
    <p:sldId id="390" r:id="rId2"/>
    <p:sldId id="403" r:id="rId3"/>
    <p:sldId id="563" r:id="rId4"/>
    <p:sldId id="564" r:id="rId5"/>
    <p:sldId id="391" r:id="rId6"/>
    <p:sldId id="392" r:id="rId7"/>
    <p:sldId id="394" r:id="rId8"/>
    <p:sldId id="399" r:id="rId9"/>
    <p:sldId id="395" r:id="rId10"/>
    <p:sldId id="396" r:id="rId11"/>
    <p:sldId id="400" r:id="rId12"/>
    <p:sldId id="397" r:id="rId13"/>
    <p:sldId id="398" r:id="rId14"/>
    <p:sldId id="393" r:id="rId15"/>
    <p:sldId id="401" r:id="rId16"/>
    <p:sldId id="402" r:id="rId17"/>
    <p:sldId id="404" r:id="rId18"/>
    <p:sldId id="259" r:id="rId19"/>
    <p:sldId id="260" r:id="rId20"/>
    <p:sldId id="261" r:id="rId21"/>
    <p:sldId id="262" r:id="rId22"/>
    <p:sldId id="263" r:id="rId23"/>
    <p:sldId id="406" r:id="rId24"/>
    <p:sldId id="416" r:id="rId25"/>
    <p:sldId id="422" r:id="rId26"/>
    <p:sldId id="417" r:id="rId27"/>
    <p:sldId id="418" r:id="rId28"/>
    <p:sldId id="420" r:id="rId29"/>
    <p:sldId id="419" r:id="rId30"/>
    <p:sldId id="421" r:id="rId31"/>
    <p:sldId id="423" r:id="rId32"/>
    <p:sldId id="424" r:id="rId33"/>
    <p:sldId id="408" r:id="rId34"/>
    <p:sldId id="409" r:id="rId35"/>
    <p:sldId id="410" r:id="rId36"/>
    <p:sldId id="521" r:id="rId37"/>
    <p:sldId id="264" r:id="rId38"/>
    <p:sldId id="509" r:id="rId39"/>
    <p:sldId id="510" r:id="rId40"/>
    <p:sldId id="265" r:id="rId41"/>
    <p:sldId id="511" r:id="rId42"/>
    <p:sldId id="266" r:id="rId43"/>
    <p:sldId id="553" r:id="rId44"/>
    <p:sldId id="555" r:id="rId45"/>
    <p:sldId id="554" r:id="rId46"/>
    <p:sldId id="516" r:id="rId47"/>
    <p:sldId id="268" r:id="rId48"/>
    <p:sldId id="530" r:id="rId49"/>
    <p:sldId id="557" r:id="rId50"/>
    <p:sldId id="565" r:id="rId51"/>
    <p:sldId id="566" r:id="rId52"/>
    <p:sldId id="567" r:id="rId53"/>
    <p:sldId id="537" r:id="rId54"/>
    <p:sldId id="571" r:id="rId55"/>
    <p:sldId id="275" r:id="rId56"/>
    <p:sldId id="538" r:id="rId57"/>
    <p:sldId id="558" r:id="rId58"/>
    <p:sldId id="559" r:id="rId59"/>
    <p:sldId id="560" r:id="rId60"/>
    <p:sldId id="561" r:id="rId61"/>
    <p:sldId id="562" r:id="rId62"/>
    <p:sldId id="534" r:id="rId63"/>
    <p:sldId id="535" r:id="rId64"/>
    <p:sldId id="536" r:id="rId65"/>
    <p:sldId id="568" r:id="rId66"/>
    <p:sldId id="569" r:id="rId67"/>
    <p:sldId id="570" r:id="rId68"/>
    <p:sldId id="411" r:id="rId69"/>
    <p:sldId id="578" r:id="rId70"/>
    <p:sldId id="572" r:id="rId71"/>
    <p:sldId id="575" r:id="rId72"/>
    <p:sldId id="576" r:id="rId73"/>
    <p:sldId id="573" r:id="rId74"/>
    <p:sldId id="574" r:id="rId75"/>
    <p:sldId id="577" r:id="rId76"/>
    <p:sldId id="276" r:id="rId7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61"/>
    <p:restoredTop sz="92804"/>
  </p:normalViewPr>
  <p:slideViewPr>
    <p:cSldViewPr>
      <p:cViewPr varScale="1">
        <p:scale>
          <a:sx n="124" d="100"/>
          <a:sy n="124" d="100"/>
        </p:scale>
        <p:origin x="176"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377AA-8D41-2D40-BAF9-DD012B5E530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GB"/>
          </a:p>
        </p:txBody>
      </p:sp>
      <p:sp>
        <p:nvSpPr>
          <p:cNvPr id="3" name="Date Placeholder 2">
            <a:extLst>
              <a:ext uri="{FF2B5EF4-FFF2-40B4-BE49-F238E27FC236}">
                <a16:creationId xmlns:a16="http://schemas.microsoft.com/office/drawing/2014/main" id="{57075C45-6769-4C4E-92DA-125F93BAF4E9}"/>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B658CD8D-7843-C34D-AAC7-89726D13F1A3}" type="datetimeFigureOut">
              <a:rPr lang="en-GB" altLang="x-none"/>
              <a:pPr>
                <a:defRPr/>
              </a:pPr>
              <a:t>11/05/2022</a:t>
            </a:fld>
            <a:endParaRPr lang="en-GB" altLang="x-none"/>
          </a:p>
        </p:txBody>
      </p:sp>
      <p:sp>
        <p:nvSpPr>
          <p:cNvPr id="4" name="Footer Placeholder 3">
            <a:extLst>
              <a:ext uri="{FF2B5EF4-FFF2-40B4-BE49-F238E27FC236}">
                <a16:creationId xmlns:a16="http://schemas.microsoft.com/office/drawing/2014/main" id="{5FF1B9FB-B7D0-8241-8640-311F7776F0B5}"/>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GB"/>
          </a:p>
        </p:txBody>
      </p:sp>
      <p:sp>
        <p:nvSpPr>
          <p:cNvPr id="5" name="Slide Number Placeholder 4">
            <a:extLst>
              <a:ext uri="{FF2B5EF4-FFF2-40B4-BE49-F238E27FC236}">
                <a16:creationId xmlns:a16="http://schemas.microsoft.com/office/drawing/2014/main" id="{E0223F15-A39C-2A49-ACB5-F0DEC9C2618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A8E5D9C9-8DC8-A447-88BD-418DCE55D177}" type="slidenum">
              <a:rPr lang="en-GB" altLang="x-none"/>
              <a:pPr>
                <a:defRPr/>
              </a:pPr>
              <a:t>‹#›</a:t>
            </a:fld>
            <a:endParaRPr lang="en-GB"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D1C579-9D70-F642-9198-151193A1FCA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GB"/>
          </a:p>
        </p:txBody>
      </p:sp>
      <p:sp>
        <p:nvSpPr>
          <p:cNvPr id="4099" name="Rectangle 3">
            <a:extLst>
              <a:ext uri="{FF2B5EF4-FFF2-40B4-BE49-F238E27FC236}">
                <a16:creationId xmlns:a16="http://schemas.microsoft.com/office/drawing/2014/main" id="{F4D42F14-4167-A640-9664-EFEBB341A48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GB"/>
          </a:p>
        </p:txBody>
      </p:sp>
      <p:sp>
        <p:nvSpPr>
          <p:cNvPr id="14340" name="Rectangle 4">
            <a:extLst>
              <a:ext uri="{FF2B5EF4-FFF2-40B4-BE49-F238E27FC236}">
                <a16:creationId xmlns:a16="http://schemas.microsoft.com/office/drawing/2014/main" id="{7866EE6B-67DD-944D-B62E-BFD8D436A8B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EDC00AB-36D3-9F4F-9EEA-0194CC9CC40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52DB3658-F5C9-6D48-A265-81FB1DFD1AB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GB"/>
          </a:p>
        </p:txBody>
      </p:sp>
      <p:sp>
        <p:nvSpPr>
          <p:cNvPr id="4103" name="Rectangle 7">
            <a:extLst>
              <a:ext uri="{FF2B5EF4-FFF2-40B4-BE49-F238E27FC236}">
                <a16:creationId xmlns:a16="http://schemas.microsoft.com/office/drawing/2014/main" id="{61872D51-38C3-6940-8E0E-E8777A2AE32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1937CD73-A70F-F34A-BB13-31D044EA0E65}"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EAC22BF6-645B-CF47-B6DB-8D64DBF1E5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C43B8F-E55A-C24D-B78C-CECCD90FD64B}" type="slidenum">
              <a:rPr lang="en-US" altLang="en-US" sz="1200" smtClean="0"/>
              <a:pPr/>
              <a:t>1</a:t>
            </a:fld>
            <a:endParaRPr lang="en-US" altLang="en-US" sz="1200"/>
          </a:p>
        </p:txBody>
      </p:sp>
      <p:sp>
        <p:nvSpPr>
          <p:cNvPr id="17410" name="Rectangle 2">
            <a:extLst>
              <a:ext uri="{FF2B5EF4-FFF2-40B4-BE49-F238E27FC236}">
                <a16:creationId xmlns:a16="http://schemas.microsoft.com/office/drawing/2014/main" id="{A73237EF-FB7F-AB43-BDD0-030F5BCF0F43}"/>
              </a:ext>
            </a:extLst>
          </p:cNvPr>
          <p:cNvSpPr>
            <a:spLocks noGrp="1" noRot="1" noChangeAspect="1" noChangeArrowheads="1" noTextEdit="1"/>
          </p:cNvSpPr>
          <p:nvPr>
            <p:ph type="sldImg"/>
          </p:nvPr>
        </p:nvSpPr>
        <p:spPr>
          <a:solidFill>
            <a:srgbClr val="FFFFFF"/>
          </a:solidFill>
          <a:ln/>
        </p:spPr>
      </p:sp>
      <p:sp>
        <p:nvSpPr>
          <p:cNvPr id="17411" name="Rectangle 3">
            <a:extLst>
              <a:ext uri="{FF2B5EF4-FFF2-40B4-BE49-F238E27FC236}">
                <a16:creationId xmlns:a16="http://schemas.microsoft.com/office/drawing/2014/main" id="{8A638E11-A80B-3942-8B41-E9A897F0516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0310A-D17B-2741-A145-923EB053DA16}" type="slidenum">
              <a:rPr lang="en-US" smtClean="0"/>
              <a:t>36</a:t>
            </a:fld>
            <a:endParaRPr lang="en-US"/>
          </a:p>
        </p:txBody>
      </p:sp>
    </p:spTree>
    <p:extLst>
      <p:ext uri="{BB962C8B-B14F-4D97-AF65-F5344CB8AC3E}">
        <p14:creationId xmlns:p14="http://schemas.microsoft.com/office/powerpoint/2010/main" val="153248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60E4A6A5-5D7E-5346-AAEC-1404808371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37931725" indent="-37474525">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C0E0FA8-467C-A245-9494-0965C127F678}" type="slidenum">
              <a:rPr lang="en-US" altLang="en-US" sz="1200" smtClean="0">
                <a:latin typeface="Tahoma" panose="020B0604030504040204" pitchFamily="34" charset="0"/>
              </a:rPr>
              <a:pPr/>
              <a:t>38</a:t>
            </a:fld>
            <a:endParaRPr lang="en-US" altLang="en-US" sz="1200">
              <a:latin typeface="Tahoma" panose="020B0604030504040204" pitchFamily="34" charset="0"/>
            </a:endParaRPr>
          </a:p>
        </p:txBody>
      </p:sp>
      <p:sp>
        <p:nvSpPr>
          <p:cNvPr id="32770" name="Rectangle 2">
            <a:extLst>
              <a:ext uri="{FF2B5EF4-FFF2-40B4-BE49-F238E27FC236}">
                <a16:creationId xmlns:a16="http://schemas.microsoft.com/office/drawing/2014/main" id="{21C016AB-3347-3F49-9D61-BEB54038D48B}"/>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4401471E-FC28-0D48-A60C-657ED45ABFE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anose="020B0604030504040204" pitchFamily="34" charset="0"/>
                <a:ea typeface="ＭＳ Ｐゴシック" panose="020B0600070205080204" pitchFamily="34" charset="-128"/>
                <a:cs typeface="Arial" panose="020B0604020202020204" pitchFamily="34" charset="0"/>
              </a:rPr>
              <a:t>-Put forward by Division of Clinical Psych, Am Psych Assoc.</a:t>
            </a:r>
          </a:p>
        </p:txBody>
      </p:sp>
    </p:spTree>
    <p:extLst>
      <p:ext uri="{BB962C8B-B14F-4D97-AF65-F5344CB8AC3E}">
        <p14:creationId xmlns:p14="http://schemas.microsoft.com/office/powerpoint/2010/main" val="322015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2C762972-0990-7B42-B9C2-4973810ED3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37931725" indent="-37474525">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C7E7910-0C7C-D941-AAF8-21322C8E0BF8}" type="slidenum">
              <a:rPr lang="en-US" altLang="en-US" sz="1200" smtClean="0">
                <a:latin typeface="Tahoma" panose="020B0604030504040204" pitchFamily="34" charset="0"/>
              </a:rPr>
              <a:pPr/>
              <a:t>39</a:t>
            </a:fld>
            <a:endParaRPr lang="en-US" altLang="en-US" sz="1200">
              <a:latin typeface="Tahoma" panose="020B0604030504040204" pitchFamily="34" charset="0"/>
            </a:endParaRPr>
          </a:p>
        </p:txBody>
      </p:sp>
      <p:sp>
        <p:nvSpPr>
          <p:cNvPr id="34818" name="Rectangle 2">
            <a:extLst>
              <a:ext uri="{FF2B5EF4-FFF2-40B4-BE49-F238E27FC236}">
                <a16:creationId xmlns:a16="http://schemas.microsoft.com/office/drawing/2014/main" id="{531F3F0B-8E76-1F4F-8A22-D780485A51F2}"/>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E33ECDAA-51BD-9D47-A4B4-CB344229BCB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Tahoma" panose="020B060403050404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6629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54</a:t>
            </a:fld>
            <a:endParaRPr lang="en-GB"/>
          </a:p>
        </p:txBody>
      </p:sp>
    </p:spTree>
    <p:extLst>
      <p:ext uri="{BB962C8B-B14F-4D97-AF65-F5344CB8AC3E}">
        <p14:creationId xmlns:p14="http://schemas.microsoft.com/office/powerpoint/2010/main" val="390078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915706-070A-4707-AA18-DDF1820200B2}" type="slidenum">
              <a:rPr lang="en-GB" smtClean="0"/>
              <a:pPr>
                <a:defRPr/>
              </a:pPr>
              <a:t>67</a:t>
            </a:fld>
            <a:endParaRPr lang="en-GB"/>
          </a:p>
        </p:txBody>
      </p:sp>
    </p:spTree>
    <p:extLst>
      <p:ext uri="{BB962C8B-B14F-4D97-AF65-F5344CB8AC3E}">
        <p14:creationId xmlns:p14="http://schemas.microsoft.com/office/powerpoint/2010/main" val="1582406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3DA9D7F-4C0A-D14D-BE94-AB6CA6678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560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57E8F9E9-31B8-484C-8473-7152876EBDB9}"/>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9B05F1F-62F1-624F-88D8-B9EE998D3232}"/>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7E8683C3-B0E2-C74E-A5E6-4E28F8691CB4}"/>
              </a:ext>
            </a:extLst>
          </p:cNvPr>
          <p:cNvSpPr>
            <a:spLocks noGrp="1" noChangeArrowheads="1"/>
          </p:cNvSpPr>
          <p:nvPr>
            <p:ph type="sldNum" sz="quarter" idx="12"/>
          </p:nvPr>
        </p:nvSpPr>
        <p:spPr/>
        <p:txBody>
          <a:bodyPr/>
          <a:lstStyle>
            <a:lvl1pPr>
              <a:defRPr/>
            </a:lvl1pPr>
          </a:lstStyle>
          <a:p>
            <a:pPr>
              <a:defRPr/>
            </a:pPr>
            <a:fld id="{0F6ECD91-24F7-FD4A-AFDC-B3902AEEB765}" type="slidenum">
              <a:rPr lang="en-US" altLang="x-none"/>
              <a:pPr>
                <a:defRPr/>
              </a:pPr>
              <a:t>‹#›</a:t>
            </a:fld>
            <a:endParaRPr lang="en-US" altLang="x-none"/>
          </a:p>
        </p:txBody>
      </p:sp>
    </p:spTree>
    <p:extLst>
      <p:ext uri="{BB962C8B-B14F-4D97-AF65-F5344CB8AC3E}">
        <p14:creationId xmlns:p14="http://schemas.microsoft.com/office/powerpoint/2010/main" val="292029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2F237463-9459-7E47-BD4B-9495220E7CB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68B61C6A-6ED0-FB41-9D18-7A907421E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9C602976-C911-0F40-9534-EAAE82909F1F}"/>
              </a:ext>
            </a:extLst>
          </p:cNvPr>
          <p:cNvSpPr>
            <a:spLocks noGrp="1" noChangeArrowheads="1"/>
          </p:cNvSpPr>
          <p:nvPr>
            <p:ph type="sldNum" sz="quarter" idx="12"/>
          </p:nvPr>
        </p:nvSpPr>
        <p:spPr>
          <a:ln/>
        </p:spPr>
        <p:txBody>
          <a:bodyPr/>
          <a:lstStyle>
            <a:lvl1pPr>
              <a:defRPr/>
            </a:lvl1pPr>
          </a:lstStyle>
          <a:p>
            <a:pPr>
              <a:defRPr/>
            </a:pPr>
            <a:fld id="{89EDFEBE-425C-0447-8249-796EF6E01E55}" type="slidenum">
              <a:rPr lang="en-US" altLang="x-none"/>
              <a:pPr>
                <a:defRPr/>
              </a:pPr>
              <a:t>‹#›</a:t>
            </a:fld>
            <a:endParaRPr lang="en-US" altLang="x-none"/>
          </a:p>
        </p:txBody>
      </p:sp>
    </p:spTree>
    <p:extLst>
      <p:ext uri="{BB962C8B-B14F-4D97-AF65-F5344CB8AC3E}">
        <p14:creationId xmlns:p14="http://schemas.microsoft.com/office/powerpoint/2010/main" val="175939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604CB249-1EB8-2C47-80CD-7F93C98BC47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855A486-2573-6A4B-A3C4-73B36F7C458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CB81FCF7-4276-454B-A842-B1A7C4181298}"/>
              </a:ext>
            </a:extLst>
          </p:cNvPr>
          <p:cNvSpPr>
            <a:spLocks noGrp="1" noChangeArrowheads="1"/>
          </p:cNvSpPr>
          <p:nvPr>
            <p:ph type="sldNum" sz="quarter" idx="12"/>
          </p:nvPr>
        </p:nvSpPr>
        <p:spPr>
          <a:ln/>
        </p:spPr>
        <p:txBody>
          <a:bodyPr/>
          <a:lstStyle>
            <a:lvl1pPr>
              <a:defRPr/>
            </a:lvl1pPr>
          </a:lstStyle>
          <a:p>
            <a:pPr>
              <a:defRPr/>
            </a:pPr>
            <a:fld id="{B4A951D3-E7B9-BA44-AAD0-468E84BC0D74}" type="slidenum">
              <a:rPr lang="en-US" altLang="x-none"/>
              <a:pPr>
                <a:defRPr/>
              </a:pPr>
              <a:t>‹#›</a:t>
            </a:fld>
            <a:endParaRPr lang="en-US" altLang="x-none"/>
          </a:p>
        </p:txBody>
      </p:sp>
    </p:spTree>
    <p:extLst>
      <p:ext uri="{BB962C8B-B14F-4D97-AF65-F5344CB8AC3E}">
        <p14:creationId xmlns:p14="http://schemas.microsoft.com/office/powerpoint/2010/main" val="278677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a:extLst>
              <a:ext uri="{FF2B5EF4-FFF2-40B4-BE49-F238E27FC236}">
                <a16:creationId xmlns:a16="http://schemas.microsoft.com/office/drawing/2014/main" id="{EE01D538-EA85-9B46-957C-260C274F72C1}"/>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7ABF567-7812-3A48-8E9A-3ABE57AEE11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1CA76A43-8855-E54B-B9F8-4232ED0978CE}"/>
              </a:ext>
            </a:extLst>
          </p:cNvPr>
          <p:cNvSpPr>
            <a:spLocks noGrp="1" noChangeArrowheads="1"/>
          </p:cNvSpPr>
          <p:nvPr>
            <p:ph type="sldNum" sz="quarter" idx="12"/>
          </p:nvPr>
        </p:nvSpPr>
        <p:spPr>
          <a:ln/>
        </p:spPr>
        <p:txBody>
          <a:bodyPr/>
          <a:lstStyle>
            <a:lvl1pPr>
              <a:defRPr/>
            </a:lvl1pPr>
          </a:lstStyle>
          <a:p>
            <a:pPr>
              <a:defRPr/>
            </a:pPr>
            <a:fld id="{AF4DD67B-2D1A-F54A-A7E7-C4FD8D3F0F88}" type="slidenum">
              <a:rPr lang="en-US" altLang="x-none"/>
              <a:pPr>
                <a:defRPr/>
              </a:pPr>
              <a:t>‹#›</a:t>
            </a:fld>
            <a:endParaRPr lang="en-US" altLang="x-none"/>
          </a:p>
        </p:txBody>
      </p:sp>
    </p:spTree>
    <p:extLst>
      <p:ext uri="{BB962C8B-B14F-4D97-AF65-F5344CB8AC3E}">
        <p14:creationId xmlns:p14="http://schemas.microsoft.com/office/powerpoint/2010/main" val="97337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peech bubble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916831"/>
            <a:ext cx="4647235" cy="3816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5532438" y="1916831"/>
            <a:ext cx="2778185" cy="1632191"/>
          </a:xfrm>
          <a:prstGeom prst="wedgeRoundRectCallout">
            <a:avLst>
              <a:gd name="adj1" fmla="val 8962"/>
              <a:gd name="adj2" fmla="val 85240"/>
              <a:gd name="adj3" fmla="val 16667"/>
            </a:avLst>
          </a:prstGeom>
          <a:solidFill>
            <a:schemeClr val="tx1"/>
          </a:solidFill>
          <a:ln>
            <a:noFill/>
          </a:ln>
        </p:spPr>
        <p:txBody>
          <a:bodyPr lIns="320040" tIns="320040" rIns="320040" bIns="320040" anchor="ctr" anchorCtr="0">
            <a:noAutofit/>
          </a:bodyPr>
          <a:lstStyle>
            <a:lvl1pPr marL="0" indent="0">
              <a:buFontTx/>
              <a:buNone/>
              <a:defRPr sz="2600" b="1">
                <a:solidFill>
                  <a:schemeClr val="bg1"/>
                </a:solidFill>
              </a:defRPr>
            </a:lvl1pPr>
          </a:lstStyle>
          <a:p>
            <a:pPr lvl="0"/>
            <a:r>
              <a:rPr lang="en-US" dirty="0"/>
              <a:t>Click to edit Master text styles</a:t>
            </a:r>
          </a:p>
        </p:txBody>
      </p:sp>
      <p:sp>
        <p:nvSpPr>
          <p:cNvPr id="7" name="TextBox 6"/>
          <p:cNvSpPr txBox="1"/>
          <p:nvPr userDrawn="1"/>
        </p:nvSpPr>
        <p:spPr>
          <a:xfrm>
            <a:off x="277019" y="6391165"/>
            <a:ext cx="5256584" cy="276999"/>
          </a:xfrm>
          <a:prstGeom prst="rect">
            <a:avLst/>
          </a:prstGeom>
          <a:noFill/>
        </p:spPr>
        <p:txBody>
          <a:bodyPr wrap="square" rtlCol="0">
            <a:spAutoFit/>
          </a:bodyPr>
          <a:lstStyle/>
          <a:p>
            <a:r>
              <a:rPr lang="en-GB" sz="1200" dirty="0">
                <a:solidFill>
                  <a:srgbClr val="002395"/>
                </a:solidFill>
              </a:rPr>
              <a:t>Los Angeles | London | New Delhi | Singapore | Washington DC</a:t>
            </a:r>
          </a:p>
        </p:txBody>
      </p:sp>
      <p:pic>
        <p:nvPicPr>
          <p:cNvPr id="1026" name="Picture 2" descr="30_SAGE Publishing Logo_72ppi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5312" y="5840164"/>
            <a:ext cx="1881215" cy="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2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9F12B865-41A9-4049-B3F8-B5279D4FB6A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94E63A93-DC5A-2442-89D3-480C229E9AC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3E1F9EDB-9927-E94D-BE3F-E316D5C92F27}"/>
              </a:ext>
            </a:extLst>
          </p:cNvPr>
          <p:cNvSpPr>
            <a:spLocks noGrp="1" noChangeArrowheads="1"/>
          </p:cNvSpPr>
          <p:nvPr>
            <p:ph type="sldNum" sz="quarter" idx="12"/>
          </p:nvPr>
        </p:nvSpPr>
        <p:spPr>
          <a:ln/>
        </p:spPr>
        <p:txBody>
          <a:bodyPr/>
          <a:lstStyle>
            <a:lvl1pPr>
              <a:defRPr/>
            </a:lvl1pPr>
          </a:lstStyle>
          <a:p>
            <a:pPr>
              <a:defRPr/>
            </a:pPr>
            <a:fld id="{1348383C-6352-4745-8FCB-9CED84AE8837}" type="slidenum">
              <a:rPr lang="en-US" altLang="x-none"/>
              <a:pPr>
                <a:defRPr/>
              </a:pPr>
              <a:t>‹#›</a:t>
            </a:fld>
            <a:endParaRPr lang="en-US" altLang="x-none"/>
          </a:p>
        </p:txBody>
      </p:sp>
    </p:spTree>
    <p:extLst>
      <p:ext uri="{BB962C8B-B14F-4D97-AF65-F5344CB8AC3E}">
        <p14:creationId xmlns:p14="http://schemas.microsoft.com/office/powerpoint/2010/main" val="122208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a:extLst>
              <a:ext uri="{FF2B5EF4-FFF2-40B4-BE49-F238E27FC236}">
                <a16:creationId xmlns:a16="http://schemas.microsoft.com/office/drawing/2014/main" id="{3B761E33-5B93-2648-AE4B-426502F7771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9179B7FC-C8FD-FC4B-A33F-349031453DA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8E3C529A-98B1-8E41-A9BE-28EBA74488BF}"/>
              </a:ext>
            </a:extLst>
          </p:cNvPr>
          <p:cNvSpPr>
            <a:spLocks noGrp="1" noChangeArrowheads="1"/>
          </p:cNvSpPr>
          <p:nvPr>
            <p:ph type="sldNum" sz="quarter" idx="12"/>
          </p:nvPr>
        </p:nvSpPr>
        <p:spPr>
          <a:ln/>
        </p:spPr>
        <p:txBody>
          <a:bodyPr/>
          <a:lstStyle>
            <a:lvl1pPr>
              <a:defRPr/>
            </a:lvl1pPr>
          </a:lstStyle>
          <a:p>
            <a:pPr>
              <a:defRPr/>
            </a:pPr>
            <a:fld id="{F183EEA3-87AD-044A-8A1E-D93A4A1BDF5B}" type="slidenum">
              <a:rPr lang="en-US" altLang="x-none"/>
              <a:pPr>
                <a:defRPr/>
              </a:pPr>
              <a:t>‹#›</a:t>
            </a:fld>
            <a:endParaRPr lang="en-US" altLang="x-none"/>
          </a:p>
        </p:txBody>
      </p:sp>
    </p:spTree>
    <p:extLst>
      <p:ext uri="{BB962C8B-B14F-4D97-AF65-F5344CB8AC3E}">
        <p14:creationId xmlns:p14="http://schemas.microsoft.com/office/powerpoint/2010/main" val="45314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a:extLst>
              <a:ext uri="{FF2B5EF4-FFF2-40B4-BE49-F238E27FC236}">
                <a16:creationId xmlns:a16="http://schemas.microsoft.com/office/drawing/2014/main" id="{1FF0318B-20AB-D542-A093-7751A654414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FB890F-A09B-384B-BCFC-F8A36A363F2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40C71382-CFE3-FD42-A790-AD3A3B2B3269}"/>
              </a:ext>
            </a:extLst>
          </p:cNvPr>
          <p:cNvSpPr>
            <a:spLocks noGrp="1" noChangeArrowheads="1"/>
          </p:cNvSpPr>
          <p:nvPr>
            <p:ph type="sldNum" sz="quarter" idx="12"/>
          </p:nvPr>
        </p:nvSpPr>
        <p:spPr>
          <a:ln/>
        </p:spPr>
        <p:txBody>
          <a:bodyPr/>
          <a:lstStyle>
            <a:lvl1pPr>
              <a:defRPr/>
            </a:lvl1pPr>
          </a:lstStyle>
          <a:p>
            <a:pPr>
              <a:defRPr/>
            </a:pPr>
            <a:fld id="{1BDA856C-BD75-E34C-9435-C32BFCEFC855}" type="slidenum">
              <a:rPr lang="en-US" altLang="x-none"/>
              <a:pPr>
                <a:defRPr/>
              </a:pPr>
              <a:t>‹#›</a:t>
            </a:fld>
            <a:endParaRPr lang="en-US" altLang="x-none"/>
          </a:p>
        </p:txBody>
      </p:sp>
    </p:spTree>
    <p:extLst>
      <p:ext uri="{BB962C8B-B14F-4D97-AF65-F5344CB8AC3E}">
        <p14:creationId xmlns:p14="http://schemas.microsoft.com/office/powerpoint/2010/main" val="343515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a:extLst>
              <a:ext uri="{FF2B5EF4-FFF2-40B4-BE49-F238E27FC236}">
                <a16:creationId xmlns:a16="http://schemas.microsoft.com/office/drawing/2014/main" id="{9B4E2573-B221-7B47-B062-1C39A0AB0EB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E90D2710-A76A-0945-916D-219E3953BCD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7">
            <a:extLst>
              <a:ext uri="{FF2B5EF4-FFF2-40B4-BE49-F238E27FC236}">
                <a16:creationId xmlns:a16="http://schemas.microsoft.com/office/drawing/2014/main" id="{2C47CC92-8E99-0542-AAEF-CF850DC24912}"/>
              </a:ext>
            </a:extLst>
          </p:cNvPr>
          <p:cNvSpPr>
            <a:spLocks noGrp="1" noChangeArrowheads="1"/>
          </p:cNvSpPr>
          <p:nvPr>
            <p:ph type="sldNum" sz="quarter" idx="12"/>
          </p:nvPr>
        </p:nvSpPr>
        <p:spPr>
          <a:ln/>
        </p:spPr>
        <p:txBody>
          <a:bodyPr/>
          <a:lstStyle>
            <a:lvl1pPr>
              <a:defRPr/>
            </a:lvl1pPr>
          </a:lstStyle>
          <a:p>
            <a:pPr>
              <a:defRPr/>
            </a:pPr>
            <a:fld id="{9F83FFDC-D482-B249-BAEC-EE5EA893D97B}" type="slidenum">
              <a:rPr lang="en-US" altLang="x-none"/>
              <a:pPr>
                <a:defRPr/>
              </a:pPr>
              <a:t>‹#›</a:t>
            </a:fld>
            <a:endParaRPr lang="en-US" altLang="x-none"/>
          </a:p>
        </p:txBody>
      </p:sp>
    </p:spTree>
    <p:extLst>
      <p:ext uri="{BB962C8B-B14F-4D97-AF65-F5344CB8AC3E}">
        <p14:creationId xmlns:p14="http://schemas.microsoft.com/office/powerpoint/2010/main" val="50681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a:extLst>
              <a:ext uri="{FF2B5EF4-FFF2-40B4-BE49-F238E27FC236}">
                <a16:creationId xmlns:a16="http://schemas.microsoft.com/office/drawing/2014/main" id="{F72D34A0-FFB8-A140-8858-F15C09EBA3ED}"/>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BB75F9D-56FC-354B-95C4-D2C159D1F34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C9A1A1AE-BDAD-004E-B541-65E20D99390E}"/>
              </a:ext>
            </a:extLst>
          </p:cNvPr>
          <p:cNvSpPr>
            <a:spLocks noGrp="1" noChangeArrowheads="1"/>
          </p:cNvSpPr>
          <p:nvPr>
            <p:ph type="sldNum" sz="quarter" idx="12"/>
          </p:nvPr>
        </p:nvSpPr>
        <p:spPr>
          <a:ln/>
        </p:spPr>
        <p:txBody>
          <a:bodyPr/>
          <a:lstStyle>
            <a:lvl1pPr>
              <a:defRPr/>
            </a:lvl1pPr>
          </a:lstStyle>
          <a:p>
            <a:pPr>
              <a:defRPr/>
            </a:pPr>
            <a:fld id="{8FF21182-0C12-CC40-9592-D1751B456754}" type="slidenum">
              <a:rPr lang="en-US" altLang="x-none"/>
              <a:pPr>
                <a:defRPr/>
              </a:pPr>
              <a:t>‹#›</a:t>
            </a:fld>
            <a:endParaRPr lang="en-US" altLang="x-none"/>
          </a:p>
        </p:txBody>
      </p:sp>
    </p:spTree>
    <p:extLst>
      <p:ext uri="{BB962C8B-B14F-4D97-AF65-F5344CB8AC3E}">
        <p14:creationId xmlns:p14="http://schemas.microsoft.com/office/powerpoint/2010/main" val="45976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6517E43-0BD2-AF44-B87D-299E3D81BFE2}"/>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6">
            <a:extLst>
              <a:ext uri="{FF2B5EF4-FFF2-40B4-BE49-F238E27FC236}">
                <a16:creationId xmlns:a16="http://schemas.microsoft.com/office/drawing/2014/main" id="{9B07BC5D-40F6-004B-80A2-46B2EC37FF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7">
            <a:extLst>
              <a:ext uri="{FF2B5EF4-FFF2-40B4-BE49-F238E27FC236}">
                <a16:creationId xmlns:a16="http://schemas.microsoft.com/office/drawing/2014/main" id="{C78FF381-4051-1441-A927-56C92B6E0C64}"/>
              </a:ext>
            </a:extLst>
          </p:cNvPr>
          <p:cNvSpPr>
            <a:spLocks noGrp="1" noChangeArrowheads="1"/>
          </p:cNvSpPr>
          <p:nvPr>
            <p:ph type="sldNum" sz="quarter" idx="12"/>
          </p:nvPr>
        </p:nvSpPr>
        <p:spPr>
          <a:ln/>
        </p:spPr>
        <p:txBody>
          <a:bodyPr/>
          <a:lstStyle>
            <a:lvl1pPr>
              <a:defRPr/>
            </a:lvl1pPr>
          </a:lstStyle>
          <a:p>
            <a:pPr>
              <a:defRPr/>
            </a:pPr>
            <a:fld id="{23FFFC03-941E-DB49-8F82-B52A738EE23C}" type="slidenum">
              <a:rPr lang="en-US" altLang="x-none"/>
              <a:pPr>
                <a:defRPr/>
              </a:pPr>
              <a:t>‹#›</a:t>
            </a:fld>
            <a:endParaRPr lang="en-US" altLang="x-none"/>
          </a:p>
        </p:txBody>
      </p:sp>
    </p:spTree>
    <p:extLst>
      <p:ext uri="{BB962C8B-B14F-4D97-AF65-F5344CB8AC3E}">
        <p14:creationId xmlns:p14="http://schemas.microsoft.com/office/powerpoint/2010/main" val="231229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a:extLst>
              <a:ext uri="{FF2B5EF4-FFF2-40B4-BE49-F238E27FC236}">
                <a16:creationId xmlns:a16="http://schemas.microsoft.com/office/drawing/2014/main" id="{EAB60A6C-F682-474A-9BA7-A8FADB6F598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05289D8-BEFC-F640-937A-24C53662E42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95F2D905-8508-4E45-9FA1-520D24468020}"/>
              </a:ext>
            </a:extLst>
          </p:cNvPr>
          <p:cNvSpPr>
            <a:spLocks noGrp="1" noChangeArrowheads="1"/>
          </p:cNvSpPr>
          <p:nvPr>
            <p:ph type="sldNum" sz="quarter" idx="12"/>
          </p:nvPr>
        </p:nvSpPr>
        <p:spPr>
          <a:ln/>
        </p:spPr>
        <p:txBody>
          <a:bodyPr/>
          <a:lstStyle>
            <a:lvl1pPr>
              <a:defRPr/>
            </a:lvl1pPr>
          </a:lstStyle>
          <a:p>
            <a:pPr>
              <a:defRPr/>
            </a:pPr>
            <a:fld id="{E4588D99-4C3D-8746-B42A-2DE0B8E1AD7E}" type="slidenum">
              <a:rPr lang="en-US" altLang="x-none"/>
              <a:pPr>
                <a:defRPr/>
              </a:pPr>
              <a:t>‹#›</a:t>
            </a:fld>
            <a:endParaRPr lang="en-US" altLang="x-none"/>
          </a:p>
        </p:txBody>
      </p:sp>
    </p:spTree>
    <p:extLst>
      <p:ext uri="{BB962C8B-B14F-4D97-AF65-F5344CB8AC3E}">
        <p14:creationId xmlns:p14="http://schemas.microsoft.com/office/powerpoint/2010/main" val="85139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a:extLst>
              <a:ext uri="{FF2B5EF4-FFF2-40B4-BE49-F238E27FC236}">
                <a16:creationId xmlns:a16="http://schemas.microsoft.com/office/drawing/2014/main" id="{2FE05699-F338-2845-A2FB-EA76C55DB69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DB5C820-0343-5649-BC87-0F61BC85F2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ACC554CA-2C72-5F46-9CF8-FBB154E8F446}"/>
              </a:ext>
            </a:extLst>
          </p:cNvPr>
          <p:cNvSpPr>
            <a:spLocks noGrp="1" noChangeArrowheads="1"/>
          </p:cNvSpPr>
          <p:nvPr>
            <p:ph type="sldNum" sz="quarter" idx="12"/>
          </p:nvPr>
        </p:nvSpPr>
        <p:spPr>
          <a:ln/>
        </p:spPr>
        <p:txBody>
          <a:bodyPr/>
          <a:lstStyle>
            <a:lvl1pPr>
              <a:defRPr/>
            </a:lvl1pPr>
          </a:lstStyle>
          <a:p>
            <a:pPr>
              <a:defRPr/>
            </a:pPr>
            <a:fld id="{BCDA06EF-9775-B244-A202-0B4BD024A33B}" type="slidenum">
              <a:rPr lang="en-US" altLang="x-none"/>
              <a:pPr>
                <a:defRPr/>
              </a:pPr>
              <a:t>‹#›</a:t>
            </a:fld>
            <a:endParaRPr lang="en-US" altLang="x-none"/>
          </a:p>
        </p:txBody>
      </p:sp>
    </p:spTree>
    <p:extLst>
      <p:ext uri="{BB962C8B-B14F-4D97-AF65-F5344CB8AC3E}">
        <p14:creationId xmlns:p14="http://schemas.microsoft.com/office/powerpoint/2010/main" val="86672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EB6B7D5-A438-774A-8848-1BEF84182EF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F12AB81-0928-F742-988D-073BD316588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2D825C4D-CB9F-D04F-ABA7-096863FFC23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1" name="Rectangle 5">
            <a:extLst>
              <a:ext uri="{FF2B5EF4-FFF2-40B4-BE49-F238E27FC236}">
                <a16:creationId xmlns:a16="http://schemas.microsoft.com/office/drawing/2014/main" id="{BD7A5EA1-C1A0-0D44-B7F0-D4F93D7922A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latin typeface="Arial" charset="0"/>
                <a:ea typeface="ＭＳ Ｐゴシック" charset="0"/>
              </a:defRPr>
            </a:lvl1pPr>
          </a:lstStyle>
          <a:p>
            <a:pPr>
              <a:defRPr/>
            </a:pPr>
            <a:endParaRPr lang="en-GB"/>
          </a:p>
        </p:txBody>
      </p:sp>
      <p:sp>
        <p:nvSpPr>
          <p:cNvPr id="24582" name="Rectangle 6">
            <a:extLst>
              <a:ext uri="{FF2B5EF4-FFF2-40B4-BE49-F238E27FC236}">
                <a16:creationId xmlns:a16="http://schemas.microsoft.com/office/drawing/2014/main" id="{482E70EA-7213-DE4B-BA40-DB7845DB75A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0"/>
              </a:defRPr>
            </a:lvl1pPr>
          </a:lstStyle>
          <a:p>
            <a:pPr>
              <a:defRPr/>
            </a:pPr>
            <a:endParaRPr lang="en-GB"/>
          </a:p>
        </p:txBody>
      </p:sp>
      <p:sp>
        <p:nvSpPr>
          <p:cNvPr id="24583" name="Rectangle 7">
            <a:extLst>
              <a:ext uri="{FF2B5EF4-FFF2-40B4-BE49-F238E27FC236}">
                <a16:creationId xmlns:a16="http://schemas.microsoft.com/office/drawing/2014/main" id="{6D0CB621-B562-C042-B463-ECDD30DF426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atin typeface="Arial" charset="0"/>
                <a:ea typeface="ＭＳ Ｐゴシック" charset="-128"/>
              </a:defRPr>
            </a:lvl1pPr>
          </a:lstStyle>
          <a:p>
            <a:pPr>
              <a:defRPr/>
            </a:pPr>
            <a:fld id="{FFD90271-D464-6D40-8DCE-7BBBAD6E7DF5}"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4235"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6"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Futura"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kumimoji="1" sz="4400">
          <a:solidFill>
            <a:schemeClr val="tx2"/>
          </a:solidFill>
          <a:latin typeface="Futura"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kumimoji="1" sz="4400">
          <a:solidFill>
            <a:schemeClr val="tx2"/>
          </a:solidFill>
          <a:latin typeface="Futura"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kumimoji="1" sz="4400">
          <a:solidFill>
            <a:schemeClr val="tx2"/>
          </a:solidFill>
          <a:latin typeface="Futura" pitchFamily="-109" charset="0"/>
          <a:ea typeface="ＭＳ Ｐゴシック" pitchFamily="-109" charset="-128"/>
          <a:cs typeface="ＭＳ Ｐゴシック" pitchFamily="-109" charset="-128"/>
        </a:defRPr>
      </a:lvl5pPr>
      <a:lvl6pPr marL="457200" algn="ctr" rtl="0" fontAlgn="base">
        <a:spcBef>
          <a:spcPct val="0"/>
        </a:spcBef>
        <a:spcAft>
          <a:spcPct val="0"/>
        </a:spcAft>
        <a:defRPr kumimoji="1" sz="4400">
          <a:solidFill>
            <a:schemeClr val="tx2"/>
          </a:solidFill>
          <a:latin typeface="Futura" pitchFamily="-109" charset="0"/>
          <a:ea typeface="ＭＳ Ｐゴシック" pitchFamily="-109" charset="-128"/>
          <a:cs typeface="ＭＳ Ｐゴシック" pitchFamily="-109" charset="-128"/>
        </a:defRPr>
      </a:lvl6pPr>
      <a:lvl7pPr marL="914400" algn="ctr" rtl="0" fontAlgn="base">
        <a:spcBef>
          <a:spcPct val="0"/>
        </a:spcBef>
        <a:spcAft>
          <a:spcPct val="0"/>
        </a:spcAft>
        <a:defRPr kumimoji="1" sz="4400">
          <a:solidFill>
            <a:schemeClr val="tx2"/>
          </a:solidFill>
          <a:latin typeface="Futura" pitchFamily="-109" charset="0"/>
          <a:ea typeface="ＭＳ Ｐゴシック" pitchFamily="-109" charset="-128"/>
          <a:cs typeface="ＭＳ Ｐゴシック" pitchFamily="-109" charset="-128"/>
        </a:defRPr>
      </a:lvl7pPr>
      <a:lvl8pPr marL="1371600" algn="ctr" rtl="0" fontAlgn="base">
        <a:spcBef>
          <a:spcPct val="0"/>
        </a:spcBef>
        <a:spcAft>
          <a:spcPct val="0"/>
        </a:spcAft>
        <a:defRPr kumimoji="1" sz="4400">
          <a:solidFill>
            <a:schemeClr val="tx2"/>
          </a:solidFill>
          <a:latin typeface="Futura" pitchFamily="-109" charset="0"/>
          <a:ea typeface="ＭＳ Ｐゴシック" pitchFamily="-109" charset="-128"/>
          <a:cs typeface="ＭＳ Ｐゴシック" pitchFamily="-109" charset="-128"/>
        </a:defRPr>
      </a:lvl8pPr>
      <a:lvl9pPr marL="1828800" algn="ctr" rtl="0" fontAlgn="base">
        <a:spcBef>
          <a:spcPct val="0"/>
        </a:spcBef>
        <a:spcAft>
          <a:spcPct val="0"/>
        </a:spcAft>
        <a:defRPr kumimoji="1" sz="4400">
          <a:solidFill>
            <a:schemeClr val="tx2"/>
          </a:solidFill>
          <a:latin typeface="Futura"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lr>
          <a:srgbClr val="3C0000"/>
        </a:buClr>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C0000"/>
        </a:buClr>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3C0000"/>
        </a:buClr>
        <a:buFont typeface="Wingdings" pitchFamily="2" charset="2"/>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3C0000"/>
        </a:buClr>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3C0000"/>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rgbClr val="3C0000"/>
        </a:buClr>
        <a:buFont typeface="Wingdings" pitchFamily="-109" charset="2"/>
        <a:buChar char=""/>
        <a:defRPr kumimoji="1" sz="2000">
          <a:solidFill>
            <a:schemeClr val="tx1"/>
          </a:solidFill>
          <a:latin typeface="+mn-lt"/>
          <a:ea typeface="+mn-ea"/>
        </a:defRPr>
      </a:lvl6pPr>
      <a:lvl7pPr marL="2971800" indent="-228600" algn="l" rtl="0" fontAlgn="base">
        <a:spcBef>
          <a:spcPct val="20000"/>
        </a:spcBef>
        <a:spcAft>
          <a:spcPct val="0"/>
        </a:spcAft>
        <a:buClr>
          <a:srgbClr val="3C0000"/>
        </a:buClr>
        <a:buFont typeface="Wingdings" pitchFamily="-109" charset="2"/>
        <a:buChar char=""/>
        <a:defRPr kumimoji="1" sz="2000">
          <a:solidFill>
            <a:schemeClr val="tx1"/>
          </a:solidFill>
          <a:latin typeface="+mn-lt"/>
          <a:ea typeface="+mn-ea"/>
        </a:defRPr>
      </a:lvl7pPr>
      <a:lvl8pPr marL="3429000" indent="-228600" algn="l" rtl="0" fontAlgn="base">
        <a:spcBef>
          <a:spcPct val="20000"/>
        </a:spcBef>
        <a:spcAft>
          <a:spcPct val="0"/>
        </a:spcAft>
        <a:buClr>
          <a:srgbClr val="3C0000"/>
        </a:buClr>
        <a:buFont typeface="Wingdings" pitchFamily="-109" charset="2"/>
        <a:buChar char=""/>
        <a:defRPr kumimoji="1" sz="2000">
          <a:solidFill>
            <a:schemeClr val="tx1"/>
          </a:solidFill>
          <a:latin typeface="+mn-lt"/>
          <a:ea typeface="+mn-ea"/>
        </a:defRPr>
      </a:lvl8pPr>
      <a:lvl9pPr marL="3886200" indent="-228600" algn="l" rtl="0" fontAlgn="base">
        <a:spcBef>
          <a:spcPct val="20000"/>
        </a:spcBef>
        <a:spcAft>
          <a:spcPct val="0"/>
        </a:spcAft>
        <a:buClr>
          <a:srgbClr val="3C0000"/>
        </a:buClr>
        <a:buFont typeface="Wingdings" pitchFamily="-109"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sagepub.co.uk/"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a:extLst>
              <a:ext uri="{FF2B5EF4-FFF2-40B4-BE49-F238E27FC236}">
                <a16:creationId xmlns:a16="http://schemas.microsoft.com/office/drawing/2014/main" id="{546F1697-EFB0-1B44-950F-7BC963982FE6}"/>
              </a:ext>
            </a:extLst>
          </p:cNvPr>
          <p:cNvSpPr txBox="1">
            <a:spLocks noChangeArrowheads="1"/>
          </p:cNvSpPr>
          <p:nvPr/>
        </p:nvSpPr>
        <p:spPr bwMode="auto">
          <a:xfrm>
            <a:off x="797768" y="685800"/>
            <a:ext cx="70866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0000"/>
              </a:buClr>
              <a:buFont typeface="Wingdings" pitchFamily="2" charset="2"/>
              <a:buChar char="£"/>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3C0000"/>
              </a:buClr>
              <a:buFont typeface="Wingdings" pitchFamily="2" charset="2"/>
              <a:buChar char="¤"/>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3C0000"/>
              </a:buClr>
              <a:buFont typeface="Wingdings" pitchFamily="2" charset="2"/>
              <a:buChar char="¥"/>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3C0000"/>
              </a:buClr>
              <a:buFont typeface="Wingdings" pitchFamily="2" charset="2"/>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3C0000"/>
              </a:buClr>
              <a:buFont typeface="Wingdings" pitchFamily="2" charset="2"/>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C0000"/>
              </a:buClr>
              <a:buFont typeface="Wingdings" pitchFamily="2" charset="2"/>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C0000"/>
              </a:buClr>
              <a:buFont typeface="Wingdings" pitchFamily="2" charset="2"/>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C0000"/>
              </a:buClr>
              <a:buFont typeface="Wingdings" pitchFamily="2" charset="2"/>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C0000"/>
              </a:buClr>
              <a:buFont typeface="Wingdings" pitchFamily="2" charset="2"/>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endParaRPr kumimoji="0" lang="de-DE" altLang="en-US" sz="1800">
              <a:solidFill>
                <a:srgbClr val="000080"/>
              </a:solidFill>
              <a:latin typeface="Arial Narrow" panose="020B0604020202020204" pitchFamily="34" charset="0"/>
            </a:endParaRPr>
          </a:p>
          <a:p>
            <a:pPr eaLnBrk="1" hangingPunct="1">
              <a:spcBef>
                <a:spcPct val="0"/>
              </a:spcBef>
              <a:buClrTx/>
              <a:buFontTx/>
              <a:buNone/>
            </a:pPr>
            <a:endParaRPr kumimoji="0" lang="de-DE" altLang="en-US" sz="1800">
              <a:latin typeface="Arial Narrow" panose="020B0604020202020204" pitchFamily="34" charset="0"/>
            </a:endParaRPr>
          </a:p>
          <a:p>
            <a:pPr eaLnBrk="1" hangingPunct="1">
              <a:spcBef>
                <a:spcPct val="0"/>
              </a:spcBef>
              <a:buClrTx/>
              <a:buFontTx/>
              <a:buNone/>
            </a:pPr>
            <a:endParaRPr kumimoji="0" lang="de-DE" altLang="en-US" sz="1800" noProof="1">
              <a:latin typeface="Arial Narrow" panose="020B0604020202020204" pitchFamily="34" charset="0"/>
            </a:endParaRPr>
          </a:p>
          <a:p>
            <a:pPr eaLnBrk="1" hangingPunct="1">
              <a:spcBef>
                <a:spcPct val="0"/>
              </a:spcBef>
              <a:buClrTx/>
              <a:buFontTx/>
              <a:buNone/>
            </a:pPr>
            <a:endParaRPr kumimoji="0" lang="de-DE" altLang="en-US" sz="1800" noProof="1">
              <a:latin typeface="Arial Narrow" panose="020B0604020202020204" pitchFamily="34" charset="0"/>
            </a:endParaRPr>
          </a:p>
          <a:p>
            <a:pPr eaLnBrk="1" hangingPunct="1">
              <a:spcBef>
                <a:spcPct val="0"/>
              </a:spcBef>
              <a:buClrTx/>
              <a:buFontTx/>
              <a:buNone/>
            </a:pPr>
            <a:endParaRPr kumimoji="0" lang="de-DE" altLang="en-US" sz="1800">
              <a:latin typeface="Arial Narrow" panose="020B0604020202020204" pitchFamily="34" charset="0"/>
            </a:endParaRPr>
          </a:p>
          <a:p>
            <a:pPr eaLnBrk="1" hangingPunct="1">
              <a:spcBef>
                <a:spcPct val="0"/>
              </a:spcBef>
              <a:buClrTx/>
              <a:buFontTx/>
              <a:buNone/>
            </a:pPr>
            <a:endParaRPr kumimoji="0" lang="de-DE" altLang="en-US" sz="1800">
              <a:latin typeface="Arial Narrow" panose="020B0604020202020204" pitchFamily="34" charset="0"/>
            </a:endParaRPr>
          </a:p>
          <a:p>
            <a:pPr eaLnBrk="1" hangingPunct="1">
              <a:spcBef>
                <a:spcPct val="0"/>
              </a:spcBef>
              <a:buClrTx/>
              <a:buFontTx/>
              <a:buNone/>
            </a:pPr>
            <a:endParaRPr kumimoji="0" lang="de-DE" altLang="en-US" sz="1800">
              <a:latin typeface="Arial Narrow" panose="020B0604020202020204" pitchFamily="34" charset="0"/>
            </a:endParaRPr>
          </a:p>
          <a:p>
            <a:pPr eaLnBrk="1" hangingPunct="1">
              <a:spcBef>
                <a:spcPct val="50000"/>
              </a:spcBef>
              <a:buClrTx/>
              <a:buFontTx/>
              <a:buNone/>
            </a:pPr>
            <a:endParaRPr kumimoji="0" lang="en-US" altLang="en-US" sz="2400">
              <a:latin typeface="Times New Roman" panose="02020603050405020304" pitchFamily="18" charset="0"/>
            </a:endParaRPr>
          </a:p>
        </p:txBody>
      </p:sp>
      <p:sp>
        <p:nvSpPr>
          <p:cNvPr id="16386" name="Rectangle 3">
            <a:extLst>
              <a:ext uri="{FF2B5EF4-FFF2-40B4-BE49-F238E27FC236}">
                <a16:creationId xmlns:a16="http://schemas.microsoft.com/office/drawing/2014/main" id="{F9D28126-8281-6C4F-99A3-D5B7EBA00FE6}"/>
              </a:ext>
            </a:extLst>
          </p:cNvPr>
          <p:cNvSpPr>
            <a:spLocks noGrp="1" noChangeArrowheads="1"/>
          </p:cNvSpPr>
          <p:nvPr>
            <p:ph type="ctrTitle"/>
          </p:nvPr>
        </p:nvSpPr>
        <p:spPr>
          <a:xfrm>
            <a:off x="685800" y="1371600"/>
            <a:ext cx="7772400" cy="1143000"/>
          </a:xfrm>
        </p:spPr>
        <p:txBody>
          <a:bodyPr/>
          <a:lstStyle/>
          <a:p>
            <a:pPr eaLnBrk="1" hangingPunct="1"/>
            <a:r>
              <a:rPr lang="en-GB" b="1" dirty="0"/>
              <a:t>In Search of the Kernel of Interpersonal Helping: Fifty Years as a Therapist-Researcher</a:t>
            </a:r>
            <a:endParaRPr kumimoji="0" lang="en-US" altLang="en-US" sz="4000" dirty="0"/>
          </a:p>
        </p:txBody>
      </p:sp>
      <p:sp>
        <p:nvSpPr>
          <p:cNvPr id="2" name="Rectangle 4">
            <a:extLst>
              <a:ext uri="{FF2B5EF4-FFF2-40B4-BE49-F238E27FC236}">
                <a16:creationId xmlns:a16="http://schemas.microsoft.com/office/drawing/2014/main" id="{295F75B1-14D2-8E4C-9FD1-F4CD228E4F26}"/>
              </a:ext>
            </a:extLst>
          </p:cNvPr>
          <p:cNvSpPr>
            <a:spLocks noGrp="1" noChangeArrowheads="1"/>
          </p:cNvSpPr>
          <p:nvPr>
            <p:ph type="subTitle" idx="1"/>
          </p:nvPr>
        </p:nvSpPr>
        <p:spPr>
          <a:xfrm>
            <a:off x="-10313" y="4419600"/>
            <a:ext cx="6400800" cy="1752600"/>
          </a:xfrm>
        </p:spPr>
        <p:txBody>
          <a:bodyPr/>
          <a:lstStyle/>
          <a:p>
            <a:pPr eaLnBrk="1" hangingPunct="1">
              <a:defRPr/>
            </a:pPr>
            <a:r>
              <a:rPr kumimoji="0" lang="en-US" altLang="x-none" sz="2400" b="1" dirty="0">
                <a:effectLst>
                  <a:outerShdw blurRad="38100" dist="38100" dir="2700000" algn="tl">
                    <a:srgbClr val="FFFFFF"/>
                  </a:outerShdw>
                </a:effectLst>
              </a:rPr>
              <a:t>Robert Elliott</a:t>
            </a:r>
          </a:p>
          <a:p>
            <a:pPr eaLnBrk="1" hangingPunct="1">
              <a:defRPr/>
            </a:pPr>
            <a:r>
              <a:rPr kumimoji="0" lang="en-US" altLang="x-none" sz="2400" b="1" dirty="0">
                <a:effectLst>
                  <a:outerShdw blurRad="38100" dist="38100" dir="2700000" algn="tl">
                    <a:srgbClr val="FFFFFF"/>
                  </a:outerShdw>
                </a:effectLst>
              </a:rPr>
              <a:t>University of Strathclyde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D32E-0D82-2AFB-00C4-5C72B0F2F82E}"/>
              </a:ext>
            </a:extLst>
          </p:cNvPr>
          <p:cNvSpPr>
            <a:spLocks noGrp="1"/>
          </p:cNvSpPr>
          <p:nvPr>
            <p:ph type="title"/>
          </p:nvPr>
        </p:nvSpPr>
        <p:spPr>
          <a:xfrm>
            <a:off x="685800" y="332656"/>
            <a:ext cx="7918648" cy="1143000"/>
          </a:xfrm>
        </p:spPr>
        <p:txBody>
          <a:bodyPr/>
          <a:lstStyle/>
          <a:p>
            <a:r>
              <a:rPr lang="en-GB" sz="3600" b="1" dirty="0"/>
              <a:t>Inventing Our Own Version of Interpersonal Process Recall</a:t>
            </a:r>
          </a:p>
        </p:txBody>
      </p:sp>
      <p:sp>
        <p:nvSpPr>
          <p:cNvPr id="3" name="Content Placeholder 2">
            <a:extLst>
              <a:ext uri="{FF2B5EF4-FFF2-40B4-BE49-F238E27FC236}">
                <a16:creationId xmlns:a16="http://schemas.microsoft.com/office/drawing/2014/main" id="{4546AA03-BC82-7399-EDF8-5476DB35D924}"/>
              </a:ext>
            </a:extLst>
          </p:cNvPr>
          <p:cNvSpPr>
            <a:spLocks noGrp="1"/>
          </p:cNvSpPr>
          <p:nvPr>
            <p:ph idx="1"/>
          </p:nvPr>
        </p:nvSpPr>
        <p:spPr>
          <a:xfrm>
            <a:off x="107504" y="1556792"/>
            <a:ext cx="8856984" cy="4114800"/>
          </a:xfrm>
        </p:spPr>
        <p:txBody>
          <a:bodyPr/>
          <a:lstStyle/>
          <a:p>
            <a:r>
              <a:rPr lang="en-GB" sz="2800" dirty="0"/>
              <a:t> With two of my fellow Goodman students, Chris Barker &amp; Nancy </a:t>
            </a:r>
            <a:r>
              <a:rPr lang="en-GB" sz="2800" dirty="0" err="1"/>
              <a:t>Pistrang</a:t>
            </a:r>
            <a:r>
              <a:rPr lang="en-GB" sz="2800" dirty="0"/>
              <a:t>, we developed a method we called “moment by moment analysis”:</a:t>
            </a:r>
          </a:p>
          <a:p>
            <a:pPr lvl="1"/>
            <a:r>
              <a:rPr lang="en-GB" sz="2400" dirty="0"/>
              <a:t> Play a recording of a just-completed therapy session back to the client, response-by-response</a:t>
            </a:r>
          </a:p>
          <a:p>
            <a:pPr lvl="1"/>
            <a:r>
              <a:rPr lang="en-GB" sz="2400" dirty="0"/>
              <a:t> Ask client what they thought the therapist was trying to do when they said that</a:t>
            </a:r>
          </a:p>
          <a:p>
            <a:pPr lvl="1"/>
            <a:r>
              <a:rPr lang="en-GB" sz="2400" dirty="0"/>
              <a:t> Also: While we were at it, ask client to rate how helpful each response was</a:t>
            </a:r>
          </a:p>
          <a:p>
            <a:pPr lvl="1"/>
            <a:r>
              <a:rPr lang="en-GB" sz="2400" dirty="0"/>
              <a:t>It was only later that I accidentally came across Norman Kagan’s Interpersonal Process Recall (IPR)</a:t>
            </a:r>
          </a:p>
        </p:txBody>
      </p:sp>
    </p:spTree>
    <p:extLst>
      <p:ext uri="{BB962C8B-B14F-4D97-AF65-F5344CB8AC3E}">
        <p14:creationId xmlns:p14="http://schemas.microsoft.com/office/powerpoint/2010/main" val="237309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2EB6-D61E-AA7D-B110-1AD8FCC72406}"/>
              </a:ext>
            </a:extLst>
          </p:cNvPr>
          <p:cNvSpPr>
            <a:spLocks noGrp="1"/>
          </p:cNvSpPr>
          <p:nvPr>
            <p:ph type="title"/>
          </p:nvPr>
        </p:nvSpPr>
        <p:spPr/>
        <p:txBody>
          <a:bodyPr/>
          <a:lstStyle/>
          <a:p>
            <a:r>
              <a:rPr lang="en-GB" b="1" dirty="0"/>
              <a:t>Hypothesis: Reflections Rule!</a:t>
            </a:r>
          </a:p>
        </p:txBody>
      </p:sp>
      <p:sp>
        <p:nvSpPr>
          <p:cNvPr id="3" name="Content Placeholder 2">
            <a:extLst>
              <a:ext uri="{FF2B5EF4-FFF2-40B4-BE49-F238E27FC236}">
                <a16:creationId xmlns:a16="http://schemas.microsoft.com/office/drawing/2014/main" id="{0C07A781-491E-D795-8DD5-D0BFEDBB9B58}"/>
              </a:ext>
            </a:extLst>
          </p:cNvPr>
          <p:cNvSpPr>
            <a:spLocks noGrp="1"/>
          </p:cNvSpPr>
          <p:nvPr>
            <p:ph idx="1"/>
          </p:nvPr>
        </p:nvSpPr>
        <p:spPr/>
        <p:txBody>
          <a:bodyPr/>
          <a:lstStyle/>
          <a:p>
            <a:r>
              <a:rPr lang="en-GB" dirty="0"/>
              <a:t> As Goodman students, we hoped to prove that Reflection </a:t>
            </a:r>
          </a:p>
          <a:p>
            <a:pPr lvl="1"/>
            <a:r>
              <a:rPr lang="en-GB" dirty="0"/>
              <a:t> … Is the most effective response mode</a:t>
            </a:r>
          </a:p>
          <a:p>
            <a:pPr lvl="1"/>
            <a:r>
              <a:rPr lang="en-GB" dirty="0"/>
              <a:t> And also that it is generally perceived as communicating understanding</a:t>
            </a:r>
          </a:p>
          <a:p>
            <a:pPr marL="0" indent="0">
              <a:buNone/>
            </a:pPr>
            <a:endParaRPr lang="en-GB" dirty="0"/>
          </a:p>
        </p:txBody>
      </p:sp>
    </p:spTree>
    <p:extLst>
      <p:ext uri="{BB962C8B-B14F-4D97-AF65-F5344CB8AC3E}">
        <p14:creationId xmlns:p14="http://schemas.microsoft.com/office/powerpoint/2010/main" val="343021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2EB6-D61E-AA7D-B110-1AD8FCC72406}"/>
              </a:ext>
            </a:extLst>
          </p:cNvPr>
          <p:cNvSpPr>
            <a:spLocks noGrp="1"/>
          </p:cNvSpPr>
          <p:nvPr>
            <p:ph type="title"/>
          </p:nvPr>
        </p:nvSpPr>
        <p:spPr>
          <a:xfrm>
            <a:off x="662067" y="116632"/>
            <a:ext cx="7772400" cy="1143000"/>
          </a:xfrm>
        </p:spPr>
        <p:txBody>
          <a:bodyPr/>
          <a:lstStyle/>
          <a:p>
            <a:r>
              <a:rPr lang="en-GB" b="1" dirty="0"/>
              <a:t>Our First Pilot Session</a:t>
            </a:r>
          </a:p>
        </p:txBody>
      </p:sp>
      <p:sp>
        <p:nvSpPr>
          <p:cNvPr id="3" name="Content Placeholder 2">
            <a:extLst>
              <a:ext uri="{FF2B5EF4-FFF2-40B4-BE49-F238E27FC236}">
                <a16:creationId xmlns:a16="http://schemas.microsoft.com/office/drawing/2014/main" id="{0C07A781-491E-D795-8DD5-D0BFEDBB9B58}"/>
              </a:ext>
            </a:extLst>
          </p:cNvPr>
          <p:cNvSpPr>
            <a:spLocks noGrp="1"/>
          </p:cNvSpPr>
          <p:nvPr>
            <p:ph idx="1"/>
          </p:nvPr>
        </p:nvSpPr>
        <p:spPr>
          <a:xfrm>
            <a:off x="299795" y="1259632"/>
            <a:ext cx="8134672" cy="4114800"/>
          </a:xfrm>
        </p:spPr>
        <p:txBody>
          <a:bodyPr/>
          <a:lstStyle/>
          <a:p>
            <a:r>
              <a:rPr lang="en-GB" dirty="0"/>
              <a:t> Our new research procedure worked well</a:t>
            </a:r>
          </a:p>
          <a:p>
            <a:r>
              <a:rPr lang="en-GB" dirty="0"/>
              <a:t> But: our hypothesis went down in flames:</a:t>
            </a:r>
          </a:p>
          <a:p>
            <a:pPr lvl="1"/>
            <a:r>
              <a:rPr lang="en-GB" dirty="0"/>
              <a:t> A relatively inexperienced therapist offered a steady diet of awkward, shallow reflections </a:t>
            </a:r>
          </a:p>
          <a:p>
            <a:pPr lvl="1"/>
            <a:r>
              <a:rPr lang="en-GB" dirty="0"/>
              <a:t> … To a client who because of a previous unhappy therapy experience had acquired an interpersonal allergy to precisely this kind of Reflection</a:t>
            </a:r>
          </a:p>
          <a:p>
            <a:r>
              <a:rPr lang="en-GB" dirty="0"/>
              <a:t> Conclusion: </a:t>
            </a:r>
            <a:r>
              <a:rPr lang="en-GB" b="1" dirty="0">
                <a:solidFill>
                  <a:srgbClr val="FF0000"/>
                </a:solidFill>
                <a:highlight>
                  <a:srgbClr val="00FFFF"/>
                </a:highlight>
              </a:rPr>
              <a:t>Nothing smells as bad as a bad Reflection to a client who already hates them!</a:t>
            </a:r>
          </a:p>
        </p:txBody>
      </p:sp>
    </p:spTree>
    <p:extLst>
      <p:ext uri="{BB962C8B-B14F-4D97-AF65-F5344CB8AC3E}">
        <p14:creationId xmlns:p14="http://schemas.microsoft.com/office/powerpoint/2010/main" val="339068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9624-9ABC-F7E2-B596-B10D76B62349}"/>
              </a:ext>
            </a:extLst>
          </p:cNvPr>
          <p:cNvSpPr>
            <a:spLocks noGrp="1"/>
          </p:cNvSpPr>
          <p:nvPr>
            <p:ph type="title"/>
          </p:nvPr>
        </p:nvSpPr>
        <p:spPr>
          <a:xfrm>
            <a:off x="665110" y="260648"/>
            <a:ext cx="7772400" cy="1143000"/>
          </a:xfrm>
        </p:spPr>
        <p:txBody>
          <a:bodyPr/>
          <a:lstStyle/>
          <a:p>
            <a:r>
              <a:rPr lang="en-GB" b="1" dirty="0"/>
              <a:t>The Kernel of Interpersonal Helping</a:t>
            </a:r>
          </a:p>
        </p:txBody>
      </p:sp>
      <p:sp>
        <p:nvSpPr>
          <p:cNvPr id="3" name="Content Placeholder 2">
            <a:extLst>
              <a:ext uri="{FF2B5EF4-FFF2-40B4-BE49-F238E27FC236}">
                <a16:creationId xmlns:a16="http://schemas.microsoft.com/office/drawing/2014/main" id="{AA0EA7FC-EDB3-C109-B712-6A464B76CA23}"/>
              </a:ext>
            </a:extLst>
          </p:cNvPr>
          <p:cNvSpPr>
            <a:spLocks noGrp="1"/>
          </p:cNvSpPr>
          <p:nvPr>
            <p:ph idx="1"/>
          </p:nvPr>
        </p:nvSpPr>
        <p:spPr>
          <a:xfrm>
            <a:off x="323528" y="1700808"/>
            <a:ext cx="7772400" cy="5040560"/>
          </a:xfrm>
        </p:spPr>
        <p:txBody>
          <a:bodyPr/>
          <a:lstStyle/>
          <a:p>
            <a:r>
              <a:rPr lang="en-GB" sz="2800" dirty="0"/>
              <a:t> </a:t>
            </a:r>
            <a:r>
              <a:rPr lang="en-GB" sz="2400" dirty="0"/>
              <a:t>Somewhere around this time, I was probably enthusing to Jerry Goodman about my latest adventures with IPR when he offered the following empathic conjecture/evocative reflection:</a:t>
            </a:r>
            <a:endParaRPr lang="en-GB" sz="2800" dirty="0"/>
          </a:p>
          <a:p>
            <a:pPr lvl="1"/>
            <a:r>
              <a:rPr lang="en-GB" sz="2400" dirty="0"/>
              <a:t> I know you: You’re imagining that one day you’ll be up in the lab doing your research… and out it will pop: the Kernel of </a:t>
            </a:r>
            <a:r>
              <a:rPr lang="en-GB" sz="2400" dirty="0" err="1"/>
              <a:t>lnterpersonal</a:t>
            </a:r>
            <a:r>
              <a:rPr lang="en-GB" sz="2400" dirty="0"/>
              <a:t> Helping.  And you will say, “Oh my God, I’ve found it!  It’s the Kernel of Interpersonal Helping!”  And you’ll show it to Chris and Nancy, and they’ll say, “You’re right! Brilliant!” Then you’ll show it to me and I’ll agree also.  And everyone will say, “You’ve done it!”</a:t>
            </a:r>
          </a:p>
        </p:txBody>
      </p:sp>
    </p:spTree>
    <p:extLst>
      <p:ext uri="{BB962C8B-B14F-4D97-AF65-F5344CB8AC3E}">
        <p14:creationId xmlns:p14="http://schemas.microsoft.com/office/powerpoint/2010/main" val="244056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56C1-DAED-AD69-1539-43AE36A1ACD4}"/>
              </a:ext>
            </a:extLst>
          </p:cNvPr>
          <p:cNvSpPr>
            <a:spLocks noGrp="1"/>
          </p:cNvSpPr>
          <p:nvPr>
            <p:ph type="title"/>
          </p:nvPr>
        </p:nvSpPr>
        <p:spPr>
          <a:xfrm>
            <a:off x="700201" y="476672"/>
            <a:ext cx="7772400" cy="1143000"/>
          </a:xfrm>
        </p:spPr>
        <p:txBody>
          <a:bodyPr/>
          <a:lstStyle/>
          <a:p>
            <a:r>
              <a:rPr lang="en-GB" b="1" dirty="0"/>
              <a:t>Kernel 1.0: Which Response Modes are Most Effective?</a:t>
            </a:r>
          </a:p>
        </p:txBody>
      </p:sp>
      <p:sp>
        <p:nvSpPr>
          <p:cNvPr id="3" name="Content Placeholder 2">
            <a:extLst>
              <a:ext uri="{FF2B5EF4-FFF2-40B4-BE49-F238E27FC236}">
                <a16:creationId xmlns:a16="http://schemas.microsoft.com/office/drawing/2014/main" id="{BC9C425C-4874-1663-497F-8E3F95282D65}"/>
              </a:ext>
            </a:extLst>
          </p:cNvPr>
          <p:cNvSpPr>
            <a:spLocks noGrp="1"/>
          </p:cNvSpPr>
          <p:nvPr>
            <p:ph idx="1"/>
          </p:nvPr>
        </p:nvSpPr>
        <p:spPr>
          <a:xfrm>
            <a:off x="251520" y="1981200"/>
            <a:ext cx="8206680" cy="4114800"/>
          </a:xfrm>
        </p:spPr>
        <p:txBody>
          <a:bodyPr/>
          <a:lstStyle/>
          <a:p>
            <a:r>
              <a:rPr lang="en-GB" dirty="0"/>
              <a:t> Well, yes, that is exactly what I hoped…</a:t>
            </a:r>
          </a:p>
          <a:p>
            <a:r>
              <a:rPr lang="en-GB" dirty="0"/>
              <a:t> And yes, Jerry had offered me a helpful reflection: memorable, accurate, well-timed, … but maybe a bit self-confronting and perhaps a bit deflating</a:t>
            </a:r>
          </a:p>
          <a:p>
            <a:r>
              <a:rPr lang="en-GB" dirty="0"/>
              <a:t>… Based on our pilot client, we already had a pretty good idea that whatever the Kernel was, it probably wasn’t Reflections, or at least Reflections in general</a:t>
            </a:r>
          </a:p>
        </p:txBody>
      </p:sp>
    </p:spTree>
    <p:extLst>
      <p:ext uri="{BB962C8B-B14F-4D97-AF65-F5344CB8AC3E}">
        <p14:creationId xmlns:p14="http://schemas.microsoft.com/office/powerpoint/2010/main" val="221288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DAD-99C2-B791-EE1B-CDB6F709803A}"/>
              </a:ext>
            </a:extLst>
          </p:cNvPr>
          <p:cNvSpPr>
            <a:spLocks noGrp="1"/>
          </p:cNvSpPr>
          <p:nvPr>
            <p:ph type="title"/>
          </p:nvPr>
        </p:nvSpPr>
        <p:spPr>
          <a:xfrm>
            <a:off x="323528" y="332656"/>
            <a:ext cx="8352928" cy="1143000"/>
          </a:xfrm>
        </p:spPr>
        <p:txBody>
          <a:bodyPr/>
          <a:lstStyle/>
          <a:p>
            <a:r>
              <a:rPr lang="en-GB" sz="3200" b="1" dirty="0"/>
              <a:t>Kernel 1.0: What Response Modes are most helpful? </a:t>
            </a:r>
            <a:br>
              <a:rPr lang="en-GB" sz="3200" b="1" dirty="0"/>
            </a:br>
            <a:r>
              <a:rPr lang="en-GB" sz="3200" dirty="0"/>
              <a:t>(Elliott, Barker, Caskey &amp; </a:t>
            </a:r>
            <a:r>
              <a:rPr lang="en-GB" sz="3200" dirty="0" err="1"/>
              <a:t>Pistrang</a:t>
            </a:r>
            <a:r>
              <a:rPr lang="en-GB" sz="3200" dirty="0"/>
              <a:t>, 1982)</a:t>
            </a:r>
          </a:p>
        </p:txBody>
      </p:sp>
      <p:sp>
        <p:nvSpPr>
          <p:cNvPr id="3" name="Content Placeholder 2">
            <a:extLst>
              <a:ext uri="{FF2B5EF4-FFF2-40B4-BE49-F238E27FC236}">
                <a16:creationId xmlns:a16="http://schemas.microsoft.com/office/drawing/2014/main" id="{B13B6B3B-AB23-3EC5-F365-D3947CE92737}"/>
              </a:ext>
            </a:extLst>
          </p:cNvPr>
          <p:cNvSpPr>
            <a:spLocks noGrp="1"/>
          </p:cNvSpPr>
          <p:nvPr>
            <p:ph idx="1"/>
          </p:nvPr>
        </p:nvSpPr>
        <p:spPr>
          <a:xfrm>
            <a:off x="414992" y="1792014"/>
            <a:ext cx="8549496" cy="4114800"/>
          </a:xfrm>
        </p:spPr>
        <p:txBody>
          <a:bodyPr/>
          <a:lstStyle/>
          <a:p>
            <a:r>
              <a:rPr lang="en-GB" sz="2800" dirty="0"/>
              <a:t> Answer: It’s not reflections (single </a:t>
            </a:r>
            <a:r>
              <a:rPr lang="en-GB" sz="2800" dirty="0" err="1"/>
              <a:t>sesson</a:t>
            </a:r>
            <a:r>
              <a:rPr lang="en-GB" sz="2800" dirty="0"/>
              <a:t>: r = .05; ongoing therapy: r = .04)</a:t>
            </a:r>
          </a:p>
          <a:p>
            <a:r>
              <a:rPr lang="en-GB" sz="2800" dirty="0"/>
              <a:t> Interpretations did best but only in ongoing therapy (r = .25*), not in single session counselling (r = .06)</a:t>
            </a:r>
          </a:p>
          <a:p>
            <a:r>
              <a:rPr lang="en-GB" sz="2800" dirty="0"/>
              <a:t> More importantly: It was clear that for each of the response modes, including Reflection, there were wide variations in helpfulness, with some examples very helpful while others were hindering</a:t>
            </a:r>
          </a:p>
          <a:p>
            <a:r>
              <a:rPr lang="en-GB" sz="2800" b="1" dirty="0"/>
              <a:t>Conclusion: Clearly, the Kernel is not to be found in any general response mode</a:t>
            </a:r>
          </a:p>
        </p:txBody>
      </p:sp>
    </p:spTree>
    <p:extLst>
      <p:ext uri="{BB962C8B-B14F-4D97-AF65-F5344CB8AC3E}">
        <p14:creationId xmlns:p14="http://schemas.microsoft.com/office/powerpoint/2010/main" val="255076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6558A-A6B0-7CC4-C1A7-3DF908F338BA}"/>
              </a:ext>
            </a:extLst>
          </p:cNvPr>
          <p:cNvSpPr>
            <a:spLocks noGrp="1"/>
          </p:cNvSpPr>
          <p:nvPr>
            <p:ph type="title"/>
          </p:nvPr>
        </p:nvSpPr>
        <p:spPr>
          <a:xfrm>
            <a:off x="685800" y="190500"/>
            <a:ext cx="7772400" cy="1143000"/>
          </a:xfrm>
        </p:spPr>
        <p:txBody>
          <a:bodyPr/>
          <a:lstStyle/>
          <a:p>
            <a:r>
              <a:rPr lang="en-GB" sz="3600" b="1" dirty="0"/>
              <a:t>How Clients Perceive Helper Behaviours (Elliott, 1979)</a:t>
            </a:r>
          </a:p>
        </p:txBody>
      </p:sp>
      <p:sp>
        <p:nvSpPr>
          <p:cNvPr id="3" name="Content Placeholder 2">
            <a:extLst>
              <a:ext uri="{FF2B5EF4-FFF2-40B4-BE49-F238E27FC236}">
                <a16:creationId xmlns:a16="http://schemas.microsoft.com/office/drawing/2014/main" id="{1D8524E5-CC7C-6280-C020-8DEECBB272AB}"/>
              </a:ext>
            </a:extLst>
          </p:cNvPr>
          <p:cNvSpPr>
            <a:spLocks noGrp="1"/>
          </p:cNvSpPr>
          <p:nvPr>
            <p:ph idx="1"/>
          </p:nvPr>
        </p:nvSpPr>
        <p:spPr>
          <a:xfrm>
            <a:off x="179512" y="1371600"/>
            <a:ext cx="8424936" cy="4114800"/>
          </a:xfrm>
        </p:spPr>
        <p:txBody>
          <a:bodyPr/>
          <a:lstStyle/>
          <a:p>
            <a:r>
              <a:rPr lang="en-GB" sz="2800" dirty="0"/>
              <a:t> In general, small-to-medium sized associations (r = .1 to .4) between </a:t>
            </a:r>
            <a:r>
              <a:rPr lang="en-GB" sz="2800" dirty="0" err="1"/>
              <a:t>raters’</a:t>
            </a:r>
            <a:r>
              <a:rPr lang="en-GB" sz="2800" dirty="0"/>
              <a:t> views of response modes and clients’ views of therapist intentions</a:t>
            </a:r>
          </a:p>
          <a:p>
            <a:pPr lvl="1"/>
            <a:r>
              <a:rPr lang="en-GB" sz="2400" dirty="0"/>
              <a:t> Clearly, no strong 1-to-1 associations: Clients don’t always see therapist responses as they look to observers (of therapists)</a:t>
            </a:r>
          </a:p>
          <a:p>
            <a:r>
              <a:rPr lang="en-GB" sz="2800" dirty="0"/>
              <a:t> Example: Hypothesis: Reflections =&gt; Communicating Understanding of client message</a:t>
            </a:r>
          </a:p>
          <a:p>
            <a:pPr lvl="1"/>
            <a:r>
              <a:rPr lang="en-GB" sz="2400" dirty="0"/>
              <a:t> In single-session counselling, I found the predicted (small) association (r = .26*)</a:t>
            </a:r>
          </a:p>
          <a:p>
            <a:pPr lvl="1"/>
            <a:r>
              <a:rPr lang="en-GB" sz="2400" dirty="0"/>
              <a:t> But: in ongoing therapy, Communicating Understanding shifted from Reflections (r = .09) to Acknowledgements (r = .42)</a:t>
            </a:r>
          </a:p>
        </p:txBody>
      </p:sp>
    </p:spTree>
    <p:extLst>
      <p:ext uri="{BB962C8B-B14F-4D97-AF65-F5344CB8AC3E}">
        <p14:creationId xmlns:p14="http://schemas.microsoft.com/office/powerpoint/2010/main" val="312375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DE4E-8A3F-3846-B614-4802D500A6DA}"/>
              </a:ext>
            </a:extLst>
          </p:cNvPr>
          <p:cNvSpPr>
            <a:spLocks noGrp="1"/>
          </p:cNvSpPr>
          <p:nvPr>
            <p:ph type="title"/>
          </p:nvPr>
        </p:nvSpPr>
        <p:spPr>
          <a:xfrm>
            <a:off x="685800" y="404664"/>
            <a:ext cx="7772400" cy="1143000"/>
          </a:xfrm>
        </p:spPr>
        <p:txBody>
          <a:bodyPr/>
          <a:lstStyle/>
          <a:p>
            <a:r>
              <a:rPr lang="en-US" b="1" dirty="0"/>
              <a:t>Kernel 2.0: Significant Therapy Events</a:t>
            </a:r>
          </a:p>
        </p:txBody>
      </p:sp>
      <p:sp>
        <p:nvSpPr>
          <p:cNvPr id="3" name="Content Placeholder 2">
            <a:extLst>
              <a:ext uri="{FF2B5EF4-FFF2-40B4-BE49-F238E27FC236}">
                <a16:creationId xmlns:a16="http://schemas.microsoft.com/office/drawing/2014/main" id="{8DF1A85B-31CB-5E45-AEC8-AB0B560AC85D}"/>
              </a:ext>
            </a:extLst>
          </p:cNvPr>
          <p:cNvSpPr>
            <a:spLocks noGrp="1"/>
          </p:cNvSpPr>
          <p:nvPr>
            <p:ph idx="1"/>
          </p:nvPr>
        </p:nvSpPr>
        <p:spPr/>
        <p:txBody>
          <a:bodyPr/>
          <a:lstStyle/>
          <a:p>
            <a:r>
              <a:rPr lang="en-US" dirty="0"/>
              <a:t> 1976: Fortunately, while carrying out my PhD research study on clients’ experiences of therapist response modes,</a:t>
            </a:r>
          </a:p>
          <a:p>
            <a:r>
              <a:rPr lang="en-US" dirty="0"/>
              <a:t> I accidentally came upon the following bit of therapy…</a:t>
            </a:r>
          </a:p>
          <a:p>
            <a:r>
              <a:rPr lang="en-US" dirty="0"/>
              <a:t> Play IPR45 clip</a:t>
            </a:r>
          </a:p>
          <a:p>
            <a:endParaRPr lang="en-US" dirty="0"/>
          </a:p>
        </p:txBody>
      </p:sp>
    </p:spTree>
    <p:extLst>
      <p:ext uri="{BB962C8B-B14F-4D97-AF65-F5344CB8AC3E}">
        <p14:creationId xmlns:p14="http://schemas.microsoft.com/office/powerpoint/2010/main" val="2815913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ge1image3847008">
            <a:extLst>
              <a:ext uri="{FF2B5EF4-FFF2-40B4-BE49-F238E27FC236}">
                <a16:creationId xmlns:a16="http://schemas.microsoft.com/office/drawing/2014/main" id="{7A4C7E26-966D-AE41-A86E-BDFC810C5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79"/>
            <a:ext cx="6480720" cy="624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6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age1image3864032">
            <a:extLst>
              <a:ext uri="{FF2B5EF4-FFF2-40B4-BE49-F238E27FC236}">
                <a16:creationId xmlns:a16="http://schemas.microsoft.com/office/drawing/2014/main" id="{52397474-E066-D346-8085-EA2ACC740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6768752" cy="636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3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398D-139B-5D43-9107-EDF39D803CA0}"/>
              </a:ext>
            </a:extLst>
          </p:cNvPr>
          <p:cNvSpPr>
            <a:spLocks noGrp="1"/>
          </p:cNvSpPr>
          <p:nvPr>
            <p:ph type="title"/>
          </p:nvPr>
        </p:nvSpPr>
        <p:spPr/>
        <p:txBody>
          <a:bodyPr/>
          <a:lstStyle/>
          <a:p>
            <a:r>
              <a:rPr lang="en-US" b="1" dirty="0"/>
              <a:t>The Present Moment: In General</a:t>
            </a:r>
          </a:p>
        </p:txBody>
      </p:sp>
      <p:sp>
        <p:nvSpPr>
          <p:cNvPr id="3" name="Content Placeholder 2">
            <a:extLst>
              <a:ext uri="{FF2B5EF4-FFF2-40B4-BE49-F238E27FC236}">
                <a16:creationId xmlns:a16="http://schemas.microsoft.com/office/drawing/2014/main" id="{5CFE0323-EC77-7B4D-BDDA-9EC5DB2F68BA}"/>
              </a:ext>
            </a:extLst>
          </p:cNvPr>
          <p:cNvSpPr>
            <a:spLocks noGrp="1"/>
          </p:cNvSpPr>
          <p:nvPr>
            <p:ph idx="1"/>
          </p:nvPr>
        </p:nvSpPr>
        <p:spPr/>
        <p:txBody>
          <a:bodyPr/>
          <a:lstStyle/>
          <a:p>
            <a:r>
              <a:rPr lang="en-US" dirty="0"/>
              <a:t> War in Ukraine</a:t>
            </a:r>
          </a:p>
          <a:p>
            <a:r>
              <a:rPr lang="en-US" dirty="0"/>
              <a:t> Environmental crisis</a:t>
            </a:r>
          </a:p>
          <a:p>
            <a:r>
              <a:rPr lang="en-US" dirty="0"/>
              <a:t> Rising social inequality</a:t>
            </a:r>
          </a:p>
          <a:p>
            <a:r>
              <a:rPr lang="en-US" dirty="0"/>
              <a:t> Increasing political </a:t>
            </a:r>
            <a:r>
              <a:rPr lang="en-US" dirty="0" err="1"/>
              <a:t>polarisation</a:t>
            </a:r>
            <a:endParaRPr lang="en-US" dirty="0"/>
          </a:p>
          <a:p>
            <a:r>
              <a:rPr lang="en-US" dirty="0"/>
              <a:t> </a:t>
            </a:r>
            <a:r>
              <a:rPr lang="en-US" dirty="0" err="1"/>
              <a:t>Marginalisation</a:t>
            </a:r>
            <a:r>
              <a:rPr lang="en-US" dirty="0"/>
              <a:t> of Person-</a:t>
            </a:r>
            <a:r>
              <a:rPr lang="en-US" dirty="0" err="1"/>
              <a:t>Centred</a:t>
            </a:r>
            <a:r>
              <a:rPr lang="en-US" dirty="0"/>
              <a:t> and other Humanistic-Experiential Psychotherapies (HEPs) </a:t>
            </a:r>
          </a:p>
          <a:p>
            <a:pPr marL="0" indent="0">
              <a:buNone/>
            </a:pPr>
            <a:endParaRPr lang="en-US" dirty="0"/>
          </a:p>
        </p:txBody>
      </p:sp>
    </p:spTree>
    <p:extLst>
      <p:ext uri="{BB962C8B-B14F-4D97-AF65-F5344CB8AC3E}">
        <p14:creationId xmlns:p14="http://schemas.microsoft.com/office/powerpoint/2010/main" val="65084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ge1image3844096">
            <a:extLst>
              <a:ext uri="{FF2B5EF4-FFF2-40B4-BE49-F238E27FC236}">
                <a16:creationId xmlns:a16="http://schemas.microsoft.com/office/drawing/2014/main" id="{990BF822-8840-CF4C-8FBE-382C9ACD5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5760640" cy="65355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57C388-074F-2D45-8C97-272811F0E0D0}"/>
              </a:ext>
            </a:extLst>
          </p:cNvPr>
          <p:cNvSpPr txBox="1"/>
          <p:nvPr/>
        </p:nvSpPr>
        <p:spPr>
          <a:xfrm>
            <a:off x="6804446" y="620688"/>
            <a:ext cx="2304256" cy="1938992"/>
          </a:xfrm>
          <a:prstGeom prst="rect">
            <a:avLst/>
          </a:prstGeom>
          <a:noFill/>
        </p:spPr>
        <p:txBody>
          <a:bodyPr wrap="square" rtlCol="0">
            <a:spAutoFit/>
          </a:bodyPr>
          <a:lstStyle/>
          <a:p>
            <a:r>
              <a:rPr lang="en-US" b="1" dirty="0">
                <a:solidFill>
                  <a:srgbClr val="FF0000"/>
                </a:solidFill>
              </a:rPr>
              <a:t> Reflection: collaborative, evocative, empathic conjecture</a:t>
            </a:r>
          </a:p>
        </p:txBody>
      </p:sp>
      <p:cxnSp>
        <p:nvCxnSpPr>
          <p:cNvPr id="5" name="Straight Arrow Connector 4">
            <a:extLst>
              <a:ext uri="{FF2B5EF4-FFF2-40B4-BE49-F238E27FC236}">
                <a16:creationId xmlns:a16="http://schemas.microsoft.com/office/drawing/2014/main" id="{BEA2B9C5-17C8-D542-B1A9-89BF1682F04E}"/>
              </a:ext>
            </a:extLst>
          </p:cNvPr>
          <p:cNvCxnSpPr/>
          <p:nvPr/>
        </p:nvCxnSpPr>
        <p:spPr bwMode="auto">
          <a:xfrm flipH="1" flipV="1">
            <a:off x="6228184" y="764704"/>
            <a:ext cx="684000" cy="7200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849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931939-801B-A744-A42C-1F6878A3A801}"/>
              </a:ext>
            </a:extLst>
          </p:cNvPr>
          <p:cNvPicPr>
            <a:picLocks noGrp="1" noChangeAspect="1"/>
          </p:cNvPicPr>
          <p:nvPr>
            <p:ph idx="1"/>
          </p:nvPr>
        </p:nvPicPr>
        <p:blipFill>
          <a:blip r:embed="rId2"/>
          <a:stretch>
            <a:fillRect/>
          </a:stretch>
        </p:blipFill>
        <p:spPr>
          <a:xfrm>
            <a:off x="926844" y="236763"/>
            <a:ext cx="7329917" cy="9712908"/>
          </a:xfrm>
        </p:spPr>
      </p:pic>
      <p:pic>
        <p:nvPicPr>
          <p:cNvPr id="6" name="Picture 5">
            <a:extLst>
              <a:ext uri="{FF2B5EF4-FFF2-40B4-BE49-F238E27FC236}">
                <a16:creationId xmlns:a16="http://schemas.microsoft.com/office/drawing/2014/main" id="{4B74A285-A297-564F-935D-79CA054FECC1}"/>
              </a:ext>
            </a:extLst>
          </p:cNvPr>
          <p:cNvPicPr>
            <a:picLocks noChangeAspect="1"/>
          </p:cNvPicPr>
          <p:nvPr/>
        </p:nvPicPr>
        <p:blipFill>
          <a:blip r:embed="rId3"/>
          <a:stretch>
            <a:fillRect/>
          </a:stretch>
        </p:blipFill>
        <p:spPr>
          <a:xfrm>
            <a:off x="3013301" y="1036446"/>
            <a:ext cx="8947349" cy="426846"/>
          </a:xfrm>
          <a:prstGeom prst="rect">
            <a:avLst/>
          </a:prstGeom>
        </p:spPr>
      </p:pic>
    </p:spTree>
    <p:extLst>
      <p:ext uri="{BB962C8B-B14F-4D97-AF65-F5344CB8AC3E}">
        <p14:creationId xmlns:p14="http://schemas.microsoft.com/office/powerpoint/2010/main" val="340294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844D-9392-3248-B44F-4815D2F844B1}"/>
              </a:ext>
            </a:extLst>
          </p:cNvPr>
          <p:cNvSpPr>
            <a:spLocks noGrp="1"/>
          </p:cNvSpPr>
          <p:nvPr>
            <p:ph type="title"/>
          </p:nvPr>
        </p:nvSpPr>
        <p:spPr>
          <a:xfrm>
            <a:off x="3347864" y="188640"/>
            <a:ext cx="4899219" cy="2158327"/>
          </a:xfrm>
        </p:spPr>
        <p:txBody>
          <a:bodyPr>
            <a:normAutofit fontScale="90000"/>
          </a:bodyPr>
          <a:lstStyle/>
          <a:p>
            <a:r>
              <a:rPr lang="en-US" sz="4000" b="1" dirty="0"/>
              <a:t>Significant Events Psychotherapy Research Paradigm</a:t>
            </a:r>
          </a:p>
        </p:txBody>
      </p:sp>
      <p:sp>
        <p:nvSpPr>
          <p:cNvPr id="3" name="Content Placeholder 2">
            <a:extLst>
              <a:ext uri="{FF2B5EF4-FFF2-40B4-BE49-F238E27FC236}">
                <a16:creationId xmlns:a16="http://schemas.microsoft.com/office/drawing/2014/main" id="{228DC8C8-6E1A-A346-BC90-0D843BEE605B}"/>
              </a:ext>
            </a:extLst>
          </p:cNvPr>
          <p:cNvSpPr>
            <a:spLocks noGrp="1"/>
          </p:cNvSpPr>
          <p:nvPr>
            <p:ph idx="1"/>
          </p:nvPr>
        </p:nvSpPr>
        <p:spPr>
          <a:xfrm>
            <a:off x="1331640" y="2420888"/>
            <a:ext cx="6595965" cy="4248472"/>
          </a:xfrm>
        </p:spPr>
        <p:txBody>
          <a:bodyPr>
            <a:normAutofit lnSpcReduction="10000"/>
          </a:bodyPr>
          <a:lstStyle/>
          <a:p>
            <a:r>
              <a:rPr lang="en-US" sz="2400" dirty="0"/>
              <a:t>Inspired by this striking therapy event, I then spent the next 15 years of my career figuring out how to identify, assess, and </a:t>
            </a:r>
            <a:r>
              <a:rPr lang="en-US" sz="2400" dirty="0" err="1"/>
              <a:t>analyse</a:t>
            </a:r>
            <a:r>
              <a:rPr lang="en-US" sz="2400" dirty="0"/>
              <a:t> such significant events:</a:t>
            </a:r>
          </a:p>
          <a:p>
            <a:pPr lvl="1"/>
            <a:r>
              <a:rPr lang="en-US" sz="2400" b="1" i="1" dirty="0"/>
              <a:t>Identification</a:t>
            </a:r>
            <a:r>
              <a:rPr lang="en-US" sz="2400" dirty="0"/>
              <a:t>: Helpful Aspects of Therapy (HAT) Form</a:t>
            </a:r>
          </a:p>
          <a:p>
            <a:pPr lvl="1"/>
            <a:r>
              <a:rPr lang="en-US" sz="2400" b="1" i="1" dirty="0"/>
              <a:t>Assessment</a:t>
            </a:r>
            <a:r>
              <a:rPr lang="en-US" sz="2400" dirty="0"/>
              <a:t>: Brief Structured Recall (Elliott &amp; Shapiro, 1987)</a:t>
            </a:r>
          </a:p>
          <a:p>
            <a:pPr lvl="1"/>
            <a:r>
              <a:rPr lang="en-US" sz="2400" b="1" i="1" dirty="0"/>
              <a:t>Analysis</a:t>
            </a:r>
            <a:r>
              <a:rPr lang="en-US" sz="2400" dirty="0"/>
              <a:t>: Comprehensive Process Analysis (CPA; Elliott 1989; Elliott et al., 1994)</a:t>
            </a:r>
          </a:p>
          <a:p>
            <a:pPr marL="0" indent="0">
              <a:buNone/>
            </a:pPr>
            <a:endParaRPr lang="en-US" dirty="0"/>
          </a:p>
        </p:txBody>
      </p:sp>
      <p:pic>
        <p:nvPicPr>
          <p:cNvPr id="5" name="Picture 4">
            <a:extLst>
              <a:ext uri="{FF2B5EF4-FFF2-40B4-BE49-F238E27FC236}">
                <a16:creationId xmlns:a16="http://schemas.microsoft.com/office/drawing/2014/main" id="{02D1117C-36FB-0A4D-B5A2-410778293540}"/>
              </a:ext>
            </a:extLst>
          </p:cNvPr>
          <p:cNvPicPr>
            <a:picLocks noChangeAspect="1"/>
          </p:cNvPicPr>
          <p:nvPr/>
        </p:nvPicPr>
        <p:blipFill>
          <a:blip r:embed="rId2"/>
          <a:stretch>
            <a:fillRect/>
          </a:stretch>
        </p:blipFill>
        <p:spPr>
          <a:xfrm>
            <a:off x="107504" y="188640"/>
            <a:ext cx="3052093" cy="1944216"/>
          </a:xfrm>
          <a:prstGeom prst="rect">
            <a:avLst/>
          </a:prstGeom>
        </p:spPr>
      </p:pic>
    </p:spTree>
    <p:extLst>
      <p:ext uri="{BB962C8B-B14F-4D97-AF65-F5344CB8AC3E}">
        <p14:creationId xmlns:p14="http://schemas.microsoft.com/office/powerpoint/2010/main" val="370971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51AE-B010-314C-8069-4DF4EDC4B2EF}"/>
              </a:ext>
            </a:extLst>
          </p:cNvPr>
          <p:cNvSpPr>
            <a:spLocks noGrp="1"/>
          </p:cNvSpPr>
          <p:nvPr>
            <p:ph type="title"/>
          </p:nvPr>
        </p:nvSpPr>
        <p:spPr>
          <a:xfrm>
            <a:off x="685800" y="476672"/>
            <a:ext cx="7772400" cy="1143000"/>
          </a:xfrm>
        </p:spPr>
        <p:txBody>
          <a:bodyPr/>
          <a:lstStyle/>
          <a:p>
            <a:r>
              <a:rPr lang="en-US" sz="4000" b="1" dirty="0"/>
              <a:t>Identifying Significant Events (Elliott, 1985)</a:t>
            </a:r>
          </a:p>
        </p:txBody>
      </p:sp>
      <p:pic>
        <p:nvPicPr>
          <p:cNvPr id="4" name="Picture 1" descr="page1image54072816">
            <a:extLst>
              <a:ext uri="{FF2B5EF4-FFF2-40B4-BE49-F238E27FC236}">
                <a16:creationId xmlns:a16="http://schemas.microsoft.com/office/drawing/2014/main" id="{D4E927CE-781E-6046-B1CB-3FE85C302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8280920" cy="1249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32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AD22B-67CC-EB4D-8917-58B358F181E2}"/>
              </a:ext>
            </a:extLst>
          </p:cNvPr>
          <p:cNvSpPr>
            <a:spLocks noGrp="1"/>
          </p:cNvSpPr>
          <p:nvPr>
            <p:ph idx="1"/>
          </p:nvPr>
        </p:nvSpPr>
        <p:spPr>
          <a:xfrm>
            <a:off x="467544" y="1628800"/>
            <a:ext cx="8351812" cy="4114800"/>
          </a:xfrm>
        </p:spPr>
        <p:txBody>
          <a:bodyPr/>
          <a:lstStyle/>
          <a:p>
            <a:r>
              <a:rPr lang="en-US" dirty="0"/>
              <a:t>Laboratory study: 20 min counselling sessions</a:t>
            </a:r>
          </a:p>
          <a:p>
            <a:r>
              <a:rPr lang="en-US" dirty="0"/>
              <a:t>Wide range of counselling approaches</a:t>
            </a:r>
          </a:p>
          <a:p>
            <a:r>
              <a:rPr lang="en-US" dirty="0"/>
              <a:t>Significant events identified using Interpersonal Process Recall (IPR): </a:t>
            </a:r>
          </a:p>
          <a:p>
            <a:pPr lvl="1"/>
            <a:r>
              <a:rPr lang="en-US" dirty="0"/>
              <a:t> Clients rated helpfulness for all responses</a:t>
            </a:r>
          </a:p>
          <a:p>
            <a:pPr lvl="1"/>
            <a:r>
              <a:rPr lang="en-US" dirty="0"/>
              <a:t> Asked client to explain the highest and lowest-rated responses.</a:t>
            </a:r>
          </a:p>
          <a:p>
            <a:r>
              <a:rPr lang="en-US" dirty="0"/>
              <a:t>Client descriptions clustered by 20 raters into 3 – 10 categories of their own choosing</a:t>
            </a:r>
          </a:p>
        </p:txBody>
      </p:sp>
      <p:sp>
        <p:nvSpPr>
          <p:cNvPr id="4" name="Title 3">
            <a:extLst>
              <a:ext uri="{FF2B5EF4-FFF2-40B4-BE49-F238E27FC236}">
                <a16:creationId xmlns:a16="http://schemas.microsoft.com/office/drawing/2014/main" id="{07085EBC-5853-A340-99BF-F33F6DA9A030}"/>
              </a:ext>
            </a:extLst>
          </p:cNvPr>
          <p:cNvSpPr>
            <a:spLocks noGrp="1"/>
          </p:cNvSpPr>
          <p:nvPr>
            <p:ph type="title"/>
          </p:nvPr>
        </p:nvSpPr>
        <p:spPr>
          <a:xfrm>
            <a:off x="179512" y="260648"/>
            <a:ext cx="8206680" cy="1143000"/>
          </a:xfrm>
        </p:spPr>
        <p:txBody>
          <a:bodyPr/>
          <a:lstStyle/>
          <a:p>
            <a:r>
              <a:rPr lang="en-US" sz="3200" b="1" dirty="0"/>
              <a:t>Cluster Analysis of Significantly Helpful Events in Brief Counselling Sessions</a:t>
            </a:r>
          </a:p>
        </p:txBody>
      </p:sp>
    </p:spTree>
    <p:extLst>
      <p:ext uri="{BB962C8B-B14F-4D97-AF65-F5344CB8AC3E}">
        <p14:creationId xmlns:p14="http://schemas.microsoft.com/office/powerpoint/2010/main" val="3617723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AD22B-67CC-EB4D-8917-58B358F181E2}"/>
              </a:ext>
            </a:extLst>
          </p:cNvPr>
          <p:cNvSpPr>
            <a:spLocks noGrp="1"/>
          </p:cNvSpPr>
          <p:nvPr>
            <p:ph idx="1"/>
          </p:nvPr>
        </p:nvSpPr>
        <p:spPr>
          <a:xfrm>
            <a:off x="468660" y="2133600"/>
            <a:ext cx="7772400" cy="4114800"/>
          </a:xfrm>
        </p:spPr>
        <p:txBody>
          <a:bodyPr/>
          <a:lstStyle/>
          <a:p>
            <a:r>
              <a:rPr lang="en-US" dirty="0"/>
              <a:t>Two large clusters: A. </a:t>
            </a:r>
            <a:r>
              <a:rPr lang="en-US" b="1" dirty="0"/>
              <a:t>Task Cluster:</a:t>
            </a:r>
          </a:p>
          <a:p>
            <a:pPr lvl="1"/>
            <a:r>
              <a:rPr lang="en-US" dirty="0"/>
              <a:t> 1. </a:t>
            </a:r>
            <a:r>
              <a:rPr lang="en-US" b="1" i="1" dirty="0"/>
              <a:t>New Perspective </a:t>
            </a:r>
            <a:r>
              <a:rPr lang="en-US" dirty="0"/>
              <a:t>(=Insight). Example: </a:t>
            </a:r>
            <a:r>
              <a:rPr lang="en-US" i="1" dirty="0"/>
              <a:t>Client description</a:t>
            </a:r>
            <a:r>
              <a:rPr lang="en-US" dirty="0"/>
              <a:t>: “What she said was confusing, but the general tone added another thought I hadn’t had up to that time.” (Female counsellor asks a series of questions to help male client to think about the impact of his petulant behavior on a female friend he is attracted to.)  </a:t>
            </a:r>
          </a:p>
        </p:txBody>
      </p:sp>
      <p:sp>
        <p:nvSpPr>
          <p:cNvPr id="4" name="Title 3">
            <a:extLst>
              <a:ext uri="{FF2B5EF4-FFF2-40B4-BE49-F238E27FC236}">
                <a16:creationId xmlns:a16="http://schemas.microsoft.com/office/drawing/2014/main" id="{07085EBC-5853-A340-99BF-F33F6DA9A030}"/>
              </a:ext>
            </a:extLst>
          </p:cNvPr>
          <p:cNvSpPr>
            <a:spLocks noGrp="1"/>
          </p:cNvSpPr>
          <p:nvPr>
            <p:ph type="title"/>
          </p:nvPr>
        </p:nvSpPr>
        <p:spPr>
          <a:xfrm>
            <a:off x="251520" y="609600"/>
            <a:ext cx="8206680" cy="1143000"/>
          </a:xfrm>
        </p:spPr>
        <p:txBody>
          <a:bodyPr/>
          <a:lstStyle/>
          <a:p>
            <a:r>
              <a:rPr lang="en-US" sz="3200" b="1" dirty="0"/>
              <a:t>Cluster Analysis of Significantly Helpful Events in Brief Counselling Sessions</a:t>
            </a:r>
          </a:p>
        </p:txBody>
      </p:sp>
    </p:spTree>
    <p:extLst>
      <p:ext uri="{BB962C8B-B14F-4D97-AF65-F5344CB8AC3E}">
        <p14:creationId xmlns:p14="http://schemas.microsoft.com/office/powerpoint/2010/main" val="3928772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AD22B-67CC-EB4D-8917-58B358F181E2}"/>
              </a:ext>
            </a:extLst>
          </p:cNvPr>
          <p:cNvSpPr>
            <a:spLocks noGrp="1"/>
          </p:cNvSpPr>
          <p:nvPr>
            <p:ph idx="1"/>
          </p:nvPr>
        </p:nvSpPr>
        <p:spPr>
          <a:xfrm>
            <a:off x="468660" y="1628800"/>
            <a:ext cx="7772400" cy="4114800"/>
          </a:xfrm>
        </p:spPr>
        <p:txBody>
          <a:bodyPr/>
          <a:lstStyle/>
          <a:p>
            <a:r>
              <a:rPr lang="en-US" dirty="0"/>
              <a:t>A. </a:t>
            </a:r>
            <a:r>
              <a:rPr lang="en-US" b="1" dirty="0"/>
              <a:t>Task Cluster:</a:t>
            </a:r>
          </a:p>
          <a:p>
            <a:pPr lvl="1"/>
            <a:r>
              <a:rPr lang="en-US" dirty="0"/>
              <a:t> 2. </a:t>
            </a:r>
            <a:r>
              <a:rPr lang="en-US" b="1" i="1" dirty="0"/>
              <a:t>Problem Solution: </a:t>
            </a:r>
            <a:r>
              <a:rPr lang="en-US" dirty="0"/>
              <a:t>Client: “It showed me one way to improve, one way to go about it.” (End of session: lengthy General Advisement with final tag Question)</a:t>
            </a:r>
          </a:p>
        </p:txBody>
      </p:sp>
      <p:sp>
        <p:nvSpPr>
          <p:cNvPr id="4" name="Title 3">
            <a:extLst>
              <a:ext uri="{FF2B5EF4-FFF2-40B4-BE49-F238E27FC236}">
                <a16:creationId xmlns:a16="http://schemas.microsoft.com/office/drawing/2014/main" id="{07085EBC-5853-A340-99BF-F33F6DA9A030}"/>
              </a:ext>
            </a:extLst>
          </p:cNvPr>
          <p:cNvSpPr>
            <a:spLocks noGrp="1"/>
          </p:cNvSpPr>
          <p:nvPr>
            <p:ph type="title"/>
          </p:nvPr>
        </p:nvSpPr>
        <p:spPr>
          <a:xfrm>
            <a:off x="251520" y="609600"/>
            <a:ext cx="8206680" cy="1143000"/>
          </a:xfrm>
        </p:spPr>
        <p:txBody>
          <a:bodyPr/>
          <a:lstStyle/>
          <a:p>
            <a:r>
              <a:rPr lang="en-US" sz="3200" b="1" dirty="0"/>
              <a:t>Cluster Analysis of Significant Events</a:t>
            </a:r>
          </a:p>
        </p:txBody>
      </p:sp>
    </p:spTree>
    <p:extLst>
      <p:ext uri="{BB962C8B-B14F-4D97-AF65-F5344CB8AC3E}">
        <p14:creationId xmlns:p14="http://schemas.microsoft.com/office/powerpoint/2010/main" val="392550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AD22B-67CC-EB4D-8917-58B358F181E2}"/>
              </a:ext>
            </a:extLst>
          </p:cNvPr>
          <p:cNvSpPr>
            <a:spLocks noGrp="1"/>
          </p:cNvSpPr>
          <p:nvPr>
            <p:ph idx="1"/>
          </p:nvPr>
        </p:nvSpPr>
        <p:spPr>
          <a:xfrm>
            <a:off x="468660" y="1628800"/>
            <a:ext cx="7772400" cy="4114800"/>
          </a:xfrm>
        </p:spPr>
        <p:txBody>
          <a:bodyPr/>
          <a:lstStyle/>
          <a:p>
            <a:r>
              <a:rPr lang="en-US" dirty="0"/>
              <a:t>A. </a:t>
            </a:r>
            <a:r>
              <a:rPr lang="en-US" b="1" dirty="0"/>
              <a:t>Task Cluster:</a:t>
            </a:r>
          </a:p>
          <a:p>
            <a:pPr lvl="1"/>
            <a:r>
              <a:rPr lang="en-US" b="1" i="1" dirty="0"/>
              <a:t> </a:t>
            </a:r>
            <a:r>
              <a:rPr lang="en-US" dirty="0"/>
              <a:t>3. </a:t>
            </a:r>
            <a:r>
              <a:rPr lang="en-US" b="1" i="1" dirty="0"/>
              <a:t>Problem Clarification: </a:t>
            </a:r>
            <a:r>
              <a:rPr lang="en-US" dirty="0"/>
              <a:t>Client: “She guided me to what the real problem was, how I feel when I’m thinking about what I’m going to say.” (Beginning of session: </a:t>
            </a:r>
            <a:r>
              <a:rPr lang="en-US" b="1" dirty="0">
                <a:solidFill>
                  <a:srgbClr val="FF0000"/>
                </a:solidFill>
              </a:rPr>
              <a:t>Multiple-choice empathic conjectures about client’s understanding of the problem</a:t>
            </a:r>
            <a:r>
              <a:rPr lang="en-US" dirty="0"/>
              <a:t>)</a:t>
            </a:r>
          </a:p>
        </p:txBody>
      </p:sp>
      <p:sp>
        <p:nvSpPr>
          <p:cNvPr id="4" name="Title 3">
            <a:extLst>
              <a:ext uri="{FF2B5EF4-FFF2-40B4-BE49-F238E27FC236}">
                <a16:creationId xmlns:a16="http://schemas.microsoft.com/office/drawing/2014/main" id="{07085EBC-5853-A340-99BF-F33F6DA9A030}"/>
              </a:ext>
            </a:extLst>
          </p:cNvPr>
          <p:cNvSpPr>
            <a:spLocks noGrp="1"/>
          </p:cNvSpPr>
          <p:nvPr>
            <p:ph type="title"/>
          </p:nvPr>
        </p:nvSpPr>
        <p:spPr>
          <a:xfrm>
            <a:off x="251520" y="609600"/>
            <a:ext cx="8206680" cy="1143000"/>
          </a:xfrm>
        </p:spPr>
        <p:txBody>
          <a:bodyPr/>
          <a:lstStyle/>
          <a:p>
            <a:r>
              <a:rPr lang="en-US" sz="3200" b="1" dirty="0"/>
              <a:t>Cluster Analysis of Significant Events</a:t>
            </a:r>
          </a:p>
        </p:txBody>
      </p:sp>
    </p:spTree>
    <p:extLst>
      <p:ext uri="{BB962C8B-B14F-4D97-AF65-F5344CB8AC3E}">
        <p14:creationId xmlns:p14="http://schemas.microsoft.com/office/powerpoint/2010/main" val="345099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AD22B-67CC-EB4D-8917-58B358F181E2}"/>
              </a:ext>
            </a:extLst>
          </p:cNvPr>
          <p:cNvSpPr>
            <a:spLocks noGrp="1"/>
          </p:cNvSpPr>
          <p:nvPr>
            <p:ph idx="1"/>
          </p:nvPr>
        </p:nvSpPr>
        <p:spPr>
          <a:xfrm>
            <a:off x="468660" y="1628800"/>
            <a:ext cx="7772400" cy="4114800"/>
          </a:xfrm>
        </p:spPr>
        <p:txBody>
          <a:bodyPr/>
          <a:lstStyle/>
          <a:p>
            <a:r>
              <a:rPr lang="en-US" dirty="0"/>
              <a:t>A. </a:t>
            </a:r>
            <a:r>
              <a:rPr lang="en-US" b="1" dirty="0"/>
              <a:t>Task Cluster:</a:t>
            </a:r>
          </a:p>
          <a:p>
            <a:pPr lvl="1"/>
            <a:r>
              <a:rPr lang="en-US" b="1" i="1" dirty="0"/>
              <a:t> </a:t>
            </a:r>
            <a:r>
              <a:rPr lang="en-US" dirty="0"/>
              <a:t>4. </a:t>
            </a:r>
            <a:r>
              <a:rPr lang="en-US" b="1" i="1" dirty="0"/>
              <a:t>(Focusing) Awareness: </a:t>
            </a:r>
            <a:r>
              <a:rPr lang="en-US" dirty="0"/>
              <a:t> Client: “I was avoiding the issue of how I felt about myself, and he brought it to a point.  I was glad he brought it out.” (Simple Exploratory Question)</a:t>
            </a:r>
            <a:endParaRPr lang="en-US" b="1" i="1" dirty="0"/>
          </a:p>
        </p:txBody>
      </p:sp>
      <p:sp>
        <p:nvSpPr>
          <p:cNvPr id="4" name="Title 3">
            <a:extLst>
              <a:ext uri="{FF2B5EF4-FFF2-40B4-BE49-F238E27FC236}">
                <a16:creationId xmlns:a16="http://schemas.microsoft.com/office/drawing/2014/main" id="{07085EBC-5853-A340-99BF-F33F6DA9A030}"/>
              </a:ext>
            </a:extLst>
          </p:cNvPr>
          <p:cNvSpPr>
            <a:spLocks noGrp="1"/>
          </p:cNvSpPr>
          <p:nvPr>
            <p:ph type="title"/>
          </p:nvPr>
        </p:nvSpPr>
        <p:spPr>
          <a:xfrm>
            <a:off x="251520" y="609600"/>
            <a:ext cx="8206680" cy="1143000"/>
          </a:xfrm>
        </p:spPr>
        <p:txBody>
          <a:bodyPr/>
          <a:lstStyle/>
          <a:p>
            <a:r>
              <a:rPr lang="en-US" sz="3200" b="1" dirty="0"/>
              <a:t>Cluster Analysis of Significant Events</a:t>
            </a:r>
          </a:p>
        </p:txBody>
      </p:sp>
    </p:spTree>
    <p:extLst>
      <p:ext uri="{BB962C8B-B14F-4D97-AF65-F5344CB8AC3E}">
        <p14:creationId xmlns:p14="http://schemas.microsoft.com/office/powerpoint/2010/main" val="680034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AD22B-67CC-EB4D-8917-58B358F181E2}"/>
              </a:ext>
            </a:extLst>
          </p:cNvPr>
          <p:cNvSpPr>
            <a:spLocks noGrp="1"/>
          </p:cNvSpPr>
          <p:nvPr>
            <p:ph idx="1"/>
          </p:nvPr>
        </p:nvSpPr>
        <p:spPr>
          <a:xfrm>
            <a:off x="468660" y="1628800"/>
            <a:ext cx="7772400" cy="4114800"/>
          </a:xfrm>
        </p:spPr>
        <p:txBody>
          <a:bodyPr/>
          <a:lstStyle/>
          <a:p>
            <a:r>
              <a:rPr lang="en-US" dirty="0"/>
              <a:t>A. </a:t>
            </a:r>
            <a:r>
              <a:rPr lang="en-US" b="1" dirty="0"/>
              <a:t>Task Cluster:</a:t>
            </a:r>
          </a:p>
          <a:p>
            <a:pPr lvl="1"/>
            <a:r>
              <a:rPr lang="en-US" b="1" i="1" dirty="0"/>
              <a:t> </a:t>
            </a:r>
            <a:r>
              <a:rPr lang="en-US" dirty="0"/>
              <a:t>5.</a:t>
            </a:r>
            <a:r>
              <a:rPr lang="en-US" b="1" i="1" dirty="0"/>
              <a:t> Understood: </a:t>
            </a:r>
            <a:r>
              <a:rPr lang="en-US" dirty="0"/>
              <a:t> Client: “Really giving back to me what I said.  It’s nice to know someone can think how you can, that you’re not the only person that’s having a thought.” (</a:t>
            </a:r>
            <a:r>
              <a:rPr lang="en-US" b="1" dirty="0">
                <a:solidFill>
                  <a:srgbClr val="FF0000"/>
                </a:solidFill>
              </a:rPr>
              <a:t>Summary Reflection of client’s description of his problem</a:t>
            </a:r>
            <a:r>
              <a:rPr lang="en-US" dirty="0"/>
              <a:t>)</a:t>
            </a:r>
            <a:endParaRPr lang="en-US" b="1" i="1" dirty="0"/>
          </a:p>
        </p:txBody>
      </p:sp>
      <p:sp>
        <p:nvSpPr>
          <p:cNvPr id="4" name="Title 3">
            <a:extLst>
              <a:ext uri="{FF2B5EF4-FFF2-40B4-BE49-F238E27FC236}">
                <a16:creationId xmlns:a16="http://schemas.microsoft.com/office/drawing/2014/main" id="{07085EBC-5853-A340-99BF-F33F6DA9A030}"/>
              </a:ext>
            </a:extLst>
          </p:cNvPr>
          <p:cNvSpPr>
            <a:spLocks noGrp="1"/>
          </p:cNvSpPr>
          <p:nvPr>
            <p:ph type="title"/>
          </p:nvPr>
        </p:nvSpPr>
        <p:spPr>
          <a:xfrm>
            <a:off x="251520" y="609600"/>
            <a:ext cx="8206680" cy="1143000"/>
          </a:xfrm>
        </p:spPr>
        <p:txBody>
          <a:bodyPr/>
          <a:lstStyle/>
          <a:p>
            <a:r>
              <a:rPr lang="en-US" sz="3200" b="1" dirty="0"/>
              <a:t>Cluster Analysis of Significant Events</a:t>
            </a:r>
          </a:p>
        </p:txBody>
      </p:sp>
    </p:spTree>
    <p:extLst>
      <p:ext uri="{BB962C8B-B14F-4D97-AF65-F5344CB8AC3E}">
        <p14:creationId xmlns:p14="http://schemas.microsoft.com/office/powerpoint/2010/main" val="11557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398D-139B-5D43-9107-EDF39D803CA0}"/>
              </a:ext>
            </a:extLst>
          </p:cNvPr>
          <p:cNvSpPr>
            <a:spLocks noGrp="1"/>
          </p:cNvSpPr>
          <p:nvPr>
            <p:ph type="title"/>
          </p:nvPr>
        </p:nvSpPr>
        <p:spPr>
          <a:xfrm>
            <a:off x="632791" y="424070"/>
            <a:ext cx="7772400" cy="1143000"/>
          </a:xfrm>
        </p:spPr>
        <p:txBody>
          <a:bodyPr/>
          <a:lstStyle/>
          <a:p>
            <a:r>
              <a:rPr lang="en-US" b="1" dirty="0"/>
              <a:t>The Present Moment: </a:t>
            </a:r>
            <a:br>
              <a:rPr lang="en-US" b="1" dirty="0"/>
            </a:br>
            <a:r>
              <a:rPr lang="en-US" b="1" dirty="0"/>
              <a:t>More Personally</a:t>
            </a:r>
          </a:p>
        </p:txBody>
      </p:sp>
      <p:sp>
        <p:nvSpPr>
          <p:cNvPr id="3" name="Content Placeholder 2">
            <a:extLst>
              <a:ext uri="{FF2B5EF4-FFF2-40B4-BE49-F238E27FC236}">
                <a16:creationId xmlns:a16="http://schemas.microsoft.com/office/drawing/2014/main" id="{5CFE0323-EC77-7B4D-BDDA-9EC5DB2F68BA}"/>
              </a:ext>
            </a:extLst>
          </p:cNvPr>
          <p:cNvSpPr>
            <a:spLocks noGrp="1"/>
          </p:cNvSpPr>
          <p:nvPr>
            <p:ph idx="1"/>
          </p:nvPr>
        </p:nvSpPr>
        <p:spPr>
          <a:xfrm>
            <a:off x="632791" y="1772816"/>
            <a:ext cx="7772400" cy="4114800"/>
          </a:xfrm>
        </p:spPr>
        <p:txBody>
          <a:bodyPr/>
          <a:lstStyle/>
          <a:p>
            <a:r>
              <a:rPr lang="en-US" dirty="0"/>
              <a:t> 72 years old: “New to age as the young are to youth” (George </a:t>
            </a:r>
            <a:r>
              <a:rPr lang="en-US" dirty="0" err="1"/>
              <a:t>Oppens</a:t>
            </a:r>
            <a:r>
              <a:rPr lang="en-US" dirty="0"/>
              <a:t>)</a:t>
            </a:r>
          </a:p>
          <a:p>
            <a:r>
              <a:rPr lang="en-US" dirty="0"/>
              <a:t> Remembering Mary </a:t>
            </a:r>
            <a:r>
              <a:rPr lang="en-US" dirty="0" err="1"/>
              <a:t>Kilborn</a:t>
            </a:r>
            <a:r>
              <a:rPr lang="en-US" dirty="0"/>
              <a:t>… and so many others who inspired me and who are no longer here:</a:t>
            </a:r>
          </a:p>
          <a:p>
            <a:pPr lvl="1"/>
            <a:r>
              <a:rPr lang="en-US" dirty="0"/>
              <a:t> Carl Rogers, Ted </a:t>
            </a:r>
            <a:r>
              <a:rPr lang="en-US" dirty="0" err="1"/>
              <a:t>Sarbin</a:t>
            </a:r>
            <a:r>
              <a:rPr lang="en-US" dirty="0"/>
              <a:t>, Laura Rice, Gene </a:t>
            </a:r>
            <a:r>
              <a:rPr lang="en-US" dirty="0" err="1"/>
              <a:t>Gendlin</a:t>
            </a:r>
            <a:r>
              <a:rPr lang="en-US" dirty="0"/>
              <a:t>, Pete Sanders (to name a few)</a:t>
            </a:r>
          </a:p>
          <a:p>
            <a:r>
              <a:rPr lang="en-US" dirty="0"/>
              <a:t> And remembering the last time I spoke at this lecture series, 20 years ago</a:t>
            </a:r>
          </a:p>
        </p:txBody>
      </p:sp>
    </p:spTree>
    <p:extLst>
      <p:ext uri="{BB962C8B-B14F-4D97-AF65-F5344CB8AC3E}">
        <p14:creationId xmlns:p14="http://schemas.microsoft.com/office/powerpoint/2010/main" val="3968461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AD22B-67CC-EB4D-8917-58B358F181E2}"/>
              </a:ext>
            </a:extLst>
          </p:cNvPr>
          <p:cNvSpPr>
            <a:spLocks noGrp="1"/>
          </p:cNvSpPr>
          <p:nvPr>
            <p:ph idx="1"/>
          </p:nvPr>
        </p:nvSpPr>
        <p:spPr>
          <a:xfrm>
            <a:off x="468660" y="1628800"/>
            <a:ext cx="7772400" cy="4114800"/>
          </a:xfrm>
        </p:spPr>
        <p:txBody>
          <a:bodyPr/>
          <a:lstStyle/>
          <a:p>
            <a:r>
              <a:rPr lang="en-US" dirty="0"/>
              <a:t>A. </a:t>
            </a:r>
            <a:r>
              <a:rPr lang="en-US" b="1" dirty="0"/>
              <a:t>Task Cluster:</a:t>
            </a:r>
          </a:p>
          <a:p>
            <a:pPr lvl="1"/>
            <a:r>
              <a:rPr lang="en-US" b="1" i="1" dirty="0"/>
              <a:t> 6</a:t>
            </a:r>
            <a:r>
              <a:rPr lang="en-US" dirty="0"/>
              <a:t>.</a:t>
            </a:r>
            <a:r>
              <a:rPr lang="en-US" b="1" i="1" dirty="0"/>
              <a:t> Client Involvement: </a:t>
            </a:r>
            <a:r>
              <a:rPr lang="en-US" dirty="0"/>
              <a:t> Client: “He was asking my opinion on it and made me want to respond.” (Follow-up question after lengthy General Advisement)</a:t>
            </a:r>
            <a:endParaRPr lang="en-US" b="1" i="1" dirty="0"/>
          </a:p>
        </p:txBody>
      </p:sp>
      <p:sp>
        <p:nvSpPr>
          <p:cNvPr id="4" name="Title 3">
            <a:extLst>
              <a:ext uri="{FF2B5EF4-FFF2-40B4-BE49-F238E27FC236}">
                <a16:creationId xmlns:a16="http://schemas.microsoft.com/office/drawing/2014/main" id="{07085EBC-5853-A340-99BF-F33F6DA9A030}"/>
              </a:ext>
            </a:extLst>
          </p:cNvPr>
          <p:cNvSpPr>
            <a:spLocks noGrp="1"/>
          </p:cNvSpPr>
          <p:nvPr>
            <p:ph type="title"/>
          </p:nvPr>
        </p:nvSpPr>
        <p:spPr>
          <a:xfrm>
            <a:off x="251520" y="609600"/>
            <a:ext cx="8206680" cy="1143000"/>
          </a:xfrm>
        </p:spPr>
        <p:txBody>
          <a:bodyPr/>
          <a:lstStyle/>
          <a:p>
            <a:r>
              <a:rPr lang="en-US" sz="3200" b="1" dirty="0"/>
              <a:t>Cluster Analysis of Significant Events</a:t>
            </a:r>
          </a:p>
        </p:txBody>
      </p:sp>
    </p:spTree>
    <p:extLst>
      <p:ext uri="{BB962C8B-B14F-4D97-AF65-F5344CB8AC3E}">
        <p14:creationId xmlns:p14="http://schemas.microsoft.com/office/powerpoint/2010/main" val="3168628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AD22B-67CC-EB4D-8917-58B358F181E2}"/>
              </a:ext>
            </a:extLst>
          </p:cNvPr>
          <p:cNvSpPr>
            <a:spLocks noGrp="1"/>
          </p:cNvSpPr>
          <p:nvPr>
            <p:ph idx="1"/>
          </p:nvPr>
        </p:nvSpPr>
        <p:spPr>
          <a:xfrm>
            <a:off x="468660" y="1628800"/>
            <a:ext cx="7772400" cy="4114800"/>
          </a:xfrm>
        </p:spPr>
        <p:txBody>
          <a:bodyPr/>
          <a:lstStyle/>
          <a:p>
            <a:r>
              <a:rPr lang="en-US" dirty="0"/>
              <a:t>A. </a:t>
            </a:r>
            <a:r>
              <a:rPr lang="en-US" b="1" dirty="0"/>
              <a:t>Task Cluster:</a:t>
            </a:r>
          </a:p>
          <a:p>
            <a:pPr lvl="1"/>
            <a:r>
              <a:rPr lang="en-US" b="1" i="1" dirty="0"/>
              <a:t> </a:t>
            </a:r>
            <a:r>
              <a:rPr lang="en-US" dirty="0"/>
              <a:t>7.</a:t>
            </a:r>
            <a:r>
              <a:rPr lang="en-US" b="1" i="1" dirty="0"/>
              <a:t> Reassurance: </a:t>
            </a:r>
            <a:r>
              <a:rPr lang="en-US" dirty="0"/>
              <a:t> Client: “It backed me up.  She felt like what I said was a positive thing.” (Therapist response: Reassurance + </a:t>
            </a:r>
            <a:r>
              <a:rPr lang="en-US" b="1" dirty="0">
                <a:solidFill>
                  <a:srgbClr val="FF0000"/>
                </a:solidFill>
              </a:rPr>
              <a:t>Process Reflection</a:t>
            </a:r>
            <a:r>
              <a:rPr lang="en-US" dirty="0"/>
              <a:t>: “It’s really nice that you have the poly-sci that you’re excited about.  </a:t>
            </a:r>
            <a:r>
              <a:rPr lang="en-US" b="1" dirty="0">
                <a:solidFill>
                  <a:srgbClr val="FF0000"/>
                </a:solidFill>
              </a:rPr>
              <a:t>Each time you start talking about it, you start smiling</a:t>
            </a:r>
            <a:r>
              <a:rPr lang="en-US" dirty="0"/>
              <a:t>.”)</a:t>
            </a:r>
            <a:endParaRPr lang="en-US" b="1" i="1" dirty="0"/>
          </a:p>
        </p:txBody>
      </p:sp>
      <p:sp>
        <p:nvSpPr>
          <p:cNvPr id="4" name="Title 3">
            <a:extLst>
              <a:ext uri="{FF2B5EF4-FFF2-40B4-BE49-F238E27FC236}">
                <a16:creationId xmlns:a16="http://schemas.microsoft.com/office/drawing/2014/main" id="{07085EBC-5853-A340-99BF-F33F6DA9A030}"/>
              </a:ext>
            </a:extLst>
          </p:cNvPr>
          <p:cNvSpPr>
            <a:spLocks noGrp="1"/>
          </p:cNvSpPr>
          <p:nvPr>
            <p:ph type="title"/>
          </p:nvPr>
        </p:nvSpPr>
        <p:spPr>
          <a:xfrm>
            <a:off x="251520" y="609600"/>
            <a:ext cx="8206680" cy="1143000"/>
          </a:xfrm>
        </p:spPr>
        <p:txBody>
          <a:bodyPr/>
          <a:lstStyle/>
          <a:p>
            <a:r>
              <a:rPr lang="en-US" sz="3200" b="1" dirty="0"/>
              <a:t>Cluster Analysis of Significant Events</a:t>
            </a:r>
          </a:p>
        </p:txBody>
      </p:sp>
    </p:spTree>
    <p:extLst>
      <p:ext uri="{BB962C8B-B14F-4D97-AF65-F5344CB8AC3E}">
        <p14:creationId xmlns:p14="http://schemas.microsoft.com/office/powerpoint/2010/main" val="295574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AD22B-67CC-EB4D-8917-58B358F181E2}"/>
              </a:ext>
            </a:extLst>
          </p:cNvPr>
          <p:cNvSpPr>
            <a:spLocks noGrp="1"/>
          </p:cNvSpPr>
          <p:nvPr>
            <p:ph idx="1"/>
          </p:nvPr>
        </p:nvSpPr>
        <p:spPr>
          <a:xfrm>
            <a:off x="468660" y="1628800"/>
            <a:ext cx="7772400" cy="4114800"/>
          </a:xfrm>
        </p:spPr>
        <p:txBody>
          <a:bodyPr/>
          <a:lstStyle/>
          <a:p>
            <a:r>
              <a:rPr lang="en-US" dirty="0"/>
              <a:t>A. </a:t>
            </a:r>
            <a:r>
              <a:rPr lang="en-US" b="1" dirty="0"/>
              <a:t>Task Cluster:</a:t>
            </a:r>
          </a:p>
          <a:p>
            <a:pPr lvl="1"/>
            <a:r>
              <a:rPr lang="en-US" b="1" i="1" dirty="0"/>
              <a:t> </a:t>
            </a:r>
            <a:r>
              <a:rPr lang="en-US" dirty="0"/>
              <a:t>8.</a:t>
            </a:r>
            <a:r>
              <a:rPr lang="en-US" b="1" i="1" dirty="0"/>
              <a:t> Personal Contact: </a:t>
            </a:r>
            <a:r>
              <a:rPr lang="en-US" dirty="0"/>
              <a:t> Client: “It was like we were not in the session anymore… He was telling me about the way he came from his problem to where he is now.  He was trying to made himself human.” (End of session Personal Disclosure)</a:t>
            </a:r>
            <a:endParaRPr lang="en-US" b="1" i="1" dirty="0"/>
          </a:p>
        </p:txBody>
      </p:sp>
      <p:sp>
        <p:nvSpPr>
          <p:cNvPr id="4" name="Title 3">
            <a:extLst>
              <a:ext uri="{FF2B5EF4-FFF2-40B4-BE49-F238E27FC236}">
                <a16:creationId xmlns:a16="http://schemas.microsoft.com/office/drawing/2014/main" id="{07085EBC-5853-A340-99BF-F33F6DA9A030}"/>
              </a:ext>
            </a:extLst>
          </p:cNvPr>
          <p:cNvSpPr>
            <a:spLocks noGrp="1"/>
          </p:cNvSpPr>
          <p:nvPr>
            <p:ph type="title"/>
          </p:nvPr>
        </p:nvSpPr>
        <p:spPr>
          <a:xfrm>
            <a:off x="251520" y="609600"/>
            <a:ext cx="8206680" cy="1143000"/>
          </a:xfrm>
        </p:spPr>
        <p:txBody>
          <a:bodyPr/>
          <a:lstStyle/>
          <a:p>
            <a:r>
              <a:rPr lang="en-US" sz="3200" b="1" dirty="0"/>
              <a:t>Cluster Analysis of Significant Events</a:t>
            </a:r>
          </a:p>
        </p:txBody>
      </p:sp>
    </p:spTree>
    <p:extLst>
      <p:ext uri="{BB962C8B-B14F-4D97-AF65-F5344CB8AC3E}">
        <p14:creationId xmlns:p14="http://schemas.microsoft.com/office/powerpoint/2010/main" val="2944740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image64555264">
            <a:extLst>
              <a:ext uri="{FF2B5EF4-FFF2-40B4-BE49-F238E27FC236}">
                <a16:creationId xmlns:a16="http://schemas.microsoft.com/office/drawing/2014/main" id="{E7696A38-1175-8141-A611-9FB9094BE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5578204" cy="583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4693F8-D45D-9840-9FB6-07588D97F4D7}"/>
              </a:ext>
            </a:extLst>
          </p:cNvPr>
          <p:cNvSpPr txBox="1"/>
          <p:nvPr/>
        </p:nvSpPr>
        <p:spPr>
          <a:xfrm>
            <a:off x="6228184" y="476672"/>
            <a:ext cx="2592288" cy="5509200"/>
          </a:xfrm>
          <a:prstGeom prst="rect">
            <a:avLst/>
          </a:prstGeom>
          <a:noFill/>
        </p:spPr>
        <p:txBody>
          <a:bodyPr wrap="square" rtlCol="0">
            <a:spAutoFit/>
          </a:bodyPr>
          <a:lstStyle/>
          <a:p>
            <a:r>
              <a:rPr lang="en-US" sz="3200" b="1" dirty="0"/>
              <a:t>Conclusion:</a:t>
            </a:r>
          </a:p>
          <a:p>
            <a:endParaRPr lang="en-US" sz="3200" b="1" dirty="0"/>
          </a:p>
          <a:p>
            <a:r>
              <a:rPr lang="en-US" sz="3200" b="1" dirty="0"/>
              <a:t>No singular Kernel of Inter-personal Helping</a:t>
            </a:r>
          </a:p>
          <a:p>
            <a:endParaRPr lang="en-US" sz="3200" b="1" dirty="0"/>
          </a:p>
          <a:p>
            <a:r>
              <a:rPr lang="en-US" sz="3200" b="1" dirty="0"/>
              <a:t>Instead: a multiplicity of Kernels</a:t>
            </a:r>
          </a:p>
        </p:txBody>
      </p:sp>
    </p:spTree>
    <p:extLst>
      <p:ext uri="{BB962C8B-B14F-4D97-AF65-F5344CB8AC3E}">
        <p14:creationId xmlns:p14="http://schemas.microsoft.com/office/powerpoint/2010/main" val="1859053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BABE-A354-5444-935D-5E101C884FE8}"/>
              </a:ext>
            </a:extLst>
          </p:cNvPr>
          <p:cNvSpPr>
            <a:spLocks noGrp="1"/>
          </p:cNvSpPr>
          <p:nvPr>
            <p:ph type="title"/>
          </p:nvPr>
        </p:nvSpPr>
        <p:spPr/>
        <p:txBody>
          <a:bodyPr/>
          <a:lstStyle/>
          <a:p>
            <a:r>
              <a:rPr lang="en-US" sz="3600" b="1" dirty="0"/>
              <a:t>Interpersonal Helping Involves Multiple Change Processes</a:t>
            </a:r>
          </a:p>
        </p:txBody>
      </p:sp>
      <p:sp>
        <p:nvSpPr>
          <p:cNvPr id="3" name="Content Placeholder 2">
            <a:extLst>
              <a:ext uri="{FF2B5EF4-FFF2-40B4-BE49-F238E27FC236}">
                <a16:creationId xmlns:a16="http://schemas.microsoft.com/office/drawing/2014/main" id="{07EF9CC1-21B2-004D-A29C-2BB0A6991F90}"/>
              </a:ext>
            </a:extLst>
          </p:cNvPr>
          <p:cNvSpPr>
            <a:spLocks noGrp="1"/>
          </p:cNvSpPr>
          <p:nvPr>
            <p:ph idx="1"/>
          </p:nvPr>
        </p:nvSpPr>
        <p:spPr>
          <a:xfrm>
            <a:off x="323528" y="1988840"/>
            <a:ext cx="8208912" cy="4114800"/>
          </a:xfrm>
        </p:spPr>
        <p:txBody>
          <a:bodyPr/>
          <a:lstStyle/>
          <a:p>
            <a:r>
              <a:rPr lang="en-US" dirty="0"/>
              <a:t> Task Cluster events can be organized into sequence:</a:t>
            </a:r>
          </a:p>
          <a:p>
            <a:pPr lvl="1"/>
            <a:r>
              <a:rPr lang="en-US" dirty="0"/>
              <a:t> Awareness (= experiences more available to awareness)</a:t>
            </a:r>
          </a:p>
          <a:p>
            <a:pPr lvl="1"/>
            <a:r>
              <a:rPr lang="en-US" dirty="0"/>
              <a:t> =&gt; Problem Clarification</a:t>
            </a:r>
          </a:p>
          <a:p>
            <a:pPr lvl="1"/>
            <a:r>
              <a:rPr lang="en-US" dirty="0"/>
              <a:t> =&gt; Insight (= new perspective)</a:t>
            </a:r>
          </a:p>
          <a:p>
            <a:pPr lvl="1"/>
            <a:r>
              <a:rPr lang="en-US" dirty="0"/>
              <a:t> =&gt; Problem Solution</a:t>
            </a:r>
          </a:p>
          <a:p>
            <a:r>
              <a:rPr lang="en-US" dirty="0"/>
              <a:t> This understanding led to the development of Stiles’ Assimilation Model</a:t>
            </a:r>
          </a:p>
        </p:txBody>
      </p:sp>
    </p:spTree>
    <p:extLst>
      <p:ext uri="{BB962C8B-B14F-4D97-AF65-F5344CB8AC3E}">
        <p14:creationId xmlns:p14="http://schemas.microsoft.com/office/powerpoint/2010/main" val="2579865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8D1D-DBB7-E64C-B85E-B47063CABF0E}"/>
              </a:ext>
            </a:extLst>
          </p:cNvPr>
          <p:cNvSpPr>
            <a:spLocks noGrp="1"/>
          </p:cNvSpPr>
          <p:nvPr>
            <p:ph type="title"/>
          </p:nvPr>
        </p:nvSpPr>
        <p:spPr>
          <a:xfrm>
            <a:off x="323528" y="332656"/>
            <a:ext cx="8134672" cy="1143000"/>
          </a:xfrm>
        </p:spPr>
        <p:txBody>
          <a:bodyPr/>
          <a:lstStyle/>
          <a:p>
            <a:r>
              <a:rPr lang="en-US" sz="3600" b="1" dirty="0"/>
              <a:t>1985-1992: Toledo Experiential Therapy of Depression Study</a:t>
            </a:r>
          </a:p>
        </p:txBody>
      </p:sp>
      <p:sp>
        <p:nvSpPr>
          <p:cNvPr id="3" name="Content Placeholder 2">
            <a:extLst>
              <a:ext uri="{FF2B5EF4-FFF2-40B4-BE49-F238E27FC236}">
                <a16:creationId xmlns:a16="http://schemas.microsoft.com/office/drawing/2014/main" id="{1BE1BCF8-6B24-A248-BDCE-F6DD254B7052}"/>
              </a:ext>
            </a:extLst>
          </p:cNvPr>
          <p:cNvSpPr>
            <a:spLocks noGrp="1"/>
          </p:cNvSpPr>
          <p:nvPr>
            <p:ph idx="1"/>
          </p:nvPr>
        </p:nvSpPr>
        <p:spPr>
          <a:xfrm>
            <a:off x="179512" y="1700808"/>
            <a:ext cx="8278688" cy="4323184"/>
          </a:xfrm>
        </p:spPr>
        <p:txBody>
          <a:bodyPr/>
          <a:lstStyle/>
          <a:p>
            <a:r>
              <a:rPr lang="en-US" dirty="0"/>
              <a:t> After a sabbatical at the University of Sheffield, I spent the next 7 years collecting significant events and helping develop what became Emotion-Focused Therapy</a:t>
            </a:r>
          </a:p>
          <a:p>
            <a:r>
              <a:rPr lang="en-US" dirty="0"/>
              <a:t> I also wrote up the complicated method I’d developed for </a:t>
            </a:r>
            <a:r>
              <a:rPr lang="en-US" dirty="0" err="1"/>
              <a:t>analysing</a:t>
            </a:r>
            <a:r>
              <a:rPr lang="en-US" dirty="0"/>
              <a:t> significant events: Comprehensive Process Analysis (CPA)</a:t>
            </a:r>
          </a:p>
          <a:p>
            <a:r>
              <a:rPr lang="en-US" dirty="0"/>
              <a:t> I was preparing to spend the rest of my career doing CPAs on EFT events…</a:t>
            </a:r>
          </a:p>
        </p:txBody>
      </p:sp>
    </p:spTree>
    <p:extLst>
      <p:ext uri="{BB962C8B-B14F-4D97-AF65-F5344CB8AC3E}">
        <p14:creationId xmlns:p14="http://schemas.microsoft.com/office/powerpoint/2010/main" val="134731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D2FD-3702-6A4E-8102-ECF91917916F}"/>
              </a:ext>
            </a:extLst>
          </p:cNvPr>
          <p:cNvSpPr>
            <a:spLocks noGrp="1"/>
          </p:cNvSpPr>
          <p:nvPr>
            <p:ph type="title"/>
          </p:nvPr>
        </p:nvSpPr>
        <p:spPr/>
        <p:txBody>
          <a:bodyPr/>
          <a:lstStyle/>
          <a:p>
            <a:r>
              <a:rPr lang="en-US" dirty="0"/>
              <a:t>Then Something Happened that Took Me Off Track…</a:t>
            </a:r>
          </a:p>
        </p:txBody>
      </p:sp>
      <p:pic>
        <p:nvPicPr>
          <p:cNvPr id="5" name="Content Placeholder 4">
            <a:extLst>
              <a:ext uri="{FF2B5EF4-FFF2-40B4-BE49-F238E27FC236}">
                <a16:creationId xmlns:a16="http://schemas.microsoft.com/office/drawing/2014/main" id="{C800CEE2-4B1A-BD42-8FC9-A0C90C890FB5}"/>
              </a:ext>
            </a:extLst>
          </p:cNvPr>
          <p:cNvPicPr>
            <a:picLocks noGrp="1" noChangeAspect="1"/>
          </p:cNvPicPr>
          <p:nvPr>
            <p:ph idx="1"/>
          </p:nvPr>
        </p:nvPicPr>
        <p:blipFill>
          <a:blip r:embed="rId3"/>
          <a:stretch>
            <a:fillRect/>
          </a:stretch>
        </p:blipFill>
        <p:spPr>
          <a:xfrm>
            <a:off x="1054576" y="2132856"/>
            <a:ext cx="7482806" cy="4115544"/>
          </a:xfrm>
        </p:spPr>
      </p:pic>
    </p:spTree>
    <p:extLst>
      <p:ext uri="{BB962C8B-B14F-4D97-AF65-F5344CB8AC3E}">
        <p14:creationId xmlns:p14="http://schemas.microsoft.com/office/powerpoint/2010/main" val="2763682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3496-A47B-B342-A6C8-B8076F89FBBB}"/>
              </a:ext>
            </a:extLst>
          </p:cNvPr>
          <p:cNvSpPr>
            <a:spLocks noGrp="1"/>
          </p:cNvSpPr>
          <p:nvPr>
            <p:ph type="title"/>
          </p:nvPr>
        </p:nvSpPr>
        <p:spPr>
          <a:xfrm>
            <a:off x="3275856" y="836712"/>
            <a:ext cx="5059517" cy="1098273"/>
          </a:xfrm>
        </p:spPr>
        <p:txBody>
          <a:bodyPr/>
          <a:lstStyle/>
          <a:p>
            <a:r>
              <a:rPr lang="en-US" dirty="0"/>
              <a:t>The Evidence-Based Practice Movement</a:t>
            </a:r>
          </a:p>
        </p:txBody>
      </p:sp>
      <p:sp>
        <p:nvSpPr>
          <p:cNvPr id="3" name="Content Placeholder 2">
            <a:extLst>
              <a:ext uri="{FF2B5EF4-FFF2-40B4-BE49-F238E27FC236}">
                <a16:creationId xmlns:a16="http://schemas.microsoft.com/office/drawing/2014/main" id="{1BAEFE03-F552-A941-8125-51D37886C29F}"/>
              </a:ext>
            </a:extLst>
          </p:cNvPr>
          <p:cNvSpPr>
            <a:spLocks noGrp="1"/>
          </p:cNvSpPr>
          <p:nvPr>
            <p:ph idx="1"/>
          </p:nvPr>
        </p:nvSpPr>
        <p:spPr>
          <a:xfrm>
            <a:off x="568140" y="3717032"/>
            <a:ext cx="8007720" cy="3268303"/>
          </a:xfrm>
        </p:spPr>
        <p:txBody>
          <a:bodyPr>
            <a:normAutofit fontScale="70000" lnSpcReduction="20000"/>
          </a:bodyPr>
          <a:lstStyle/>
          <a:p>
            <a:r>
              <a:rPr lang="en-US" dirty="0"/>
              <a:t>Early 1990’s: American psychologists, worried about the rapid spread of anti-depressant medications, proposed adapting US Federal Drug Administration standards for approving new medications to identifying ”Empirically Validated Treatments” (EVTs)</a:t>
            </a:r>
          </a:p>
          <a:p>
            <a:r>
              <a:rPr lang="en-US" dirty="0"/>
              <a:t>By 1996, the name had been softened to “Empirically Supported Treatments” (Chambless, 1996)</a:t>
            </a:r>
          </a:p>
          <a:p>
            <a:r>
              <a:rPr lang="en-US" dirty="0"/>
              <a:t>Later: “Evidence-Based Practice” (EBP; APA, 2006)</a:t>
            </a:r>
          </a:p>
          <a:p>
            <a:r>
              <a:rPr lang="en-US" dirty="0"/>
              <a:t>1999: National Institute for Clinical Excellence (NICE) established in the UK</a:t>
            </a:r>
          </a:p>
        </p:txBody>
      </p:sp>
      <p:pic>
        <p:nvPicPr>
          <p:cNvPr id="5" name="Picture 4">
            <a:extLst>
              <a:ext uri="{FF2B5EF4-FFF2-40B4-BE49-F238E27FC236}">
                <a16:creationId xmlns:a16="http://schemas.microsoft.com/office/drawing/2014/main" id="{394A637E-7DF3-8647-A9AC-6E0ACF065D09}"/>
              </a:ext>
            </a:extLst>
          </p:cNvPr>
          <p:cNvPicPr>
            <a:picLocks noChangeAspect="1"/>
          </p:cNvPicPr>
          <p:nvPr/>
        </p:nvPicPr>
        <p:blipFill>
          <a:blip r:embed="rId2"/>
          <a:stretch>
            <a:fillRect/>
          </a:stretch>
        </p:blipFill>
        <p:spPr>
          <a:xfrm>
            <a:off x="107504" y="116632"/>
            <a:ext cx="3168352" cy="3347483"/>
          </a:xfrm>
          <a:prstGeom prst="rect">
            <a:avLst/>
          </a:prstGeom>
        </p:spPr>
      </p:pic>
    </p:spTree>
    <p:extLst>
      <p:ext uri="{BB962C8B-B14F-4D97-AF65-F5344CB8AC3E}">
        <p14:creationId xmlns:p14="http://schemas.microsoft.com/office/powerpoint/2010/main" val="2273883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6C9F311F-2748-304B-894F-068D7DF7BD94}"/>
              </a:ext>
            </a:extLst>
          </p:cNvPr>
          <p:cNvSpPr>
            <a:spLocks noGrp="1" noChangeArrowheads="1"/>
          </p:cNvSpPr>
          <p:nvPr>
            <p:ph type="title"/>
          </p:nvPr>
        </p:nvSpPr>
        <p:spPr>
          <a:xfrm>
            <a:off x="4572000" y="332655"/>
            <a:ext cx="3677970" cy="2383325"/>
          </a:xfrm>
        </p:spPr>
        <p:txBody>
          <a:bodyPr>
            <a:normAutofit/>
          </a:bodyPr>
          <a:lstStyle/>
          <a:p>
            <a:pPr eaLnBrk="1" hangingPunct="1"/>
            <a:r>
              <a:rPr lang="en-US" altLang="en-US" sz="3200" b="1" dirty="0">
                <a:ea typeface="ＭＳ Ｐゴシック" panose="020B0600070205080204" pitchFamily="34" charset="-128"/>
              </a:rPr>
              <a:t>Reactions to Evidence-Based Practice Movement</a:t>
            </a:r>
            <a:endParaRPr lang="en-US" altLang="en-US" sz="4800" b="1" dirty="0">
              <a:solidFill>
                <a:schemeClr val="folHlink"/>
              </a:solidFill>
              <a:ea typeface="ＭＳ Ｐゴシック" panose="020B0600070205080204" pitchFamily="34" charset="-128"/>
            </a:endParaRPr>
          </a:p>
        </p:txBody>
      </p:sp>
      <p:sp>
        <p:nvSpPr>
          <p:cNvPr id="31746" name="Rectangle 3">
            <a:extLst>
              <a:ext uri="{FF2B5EF4-FFF2-40B4-BE49-F238E27FC236}">
                <a16:creationId xmlns:a16="http://schemas.microsoft.com/office/drawing/2014/main" id="{476276AB-8CD3-DC4B-BAD1-BE2BB53BE86E}"/>
              </a:ext>
            </a:extLst>
          </p:cNvPr>
          <p:cNvSpPr>
            <a:spLocks noGrp="1" noChangeArrowheads="1"/>
          </p:cNvSpPr>
          <p:nvPr>
            <p:ph type="body" idx="1"/>
          </p:nvPr>
        </p:nvSpPr>
        <p:spPr>
          <a:xfrm>
            <a:off x="539552" y="3212977"/>
            <a:ext cx="8064895" cy="3312368"/>
          </a:xfrm>
        </p:spPr>
        <p:txBody>
          <a:bodyPr>
            <a:normAutofit/>
          </a:bodyPr>
          <a:lstStyle/>
          <a:p>
            <a:pPr eaLnBrk="1" hangingPunct="1">
              <a:lnSpc>
                <a:spcPct val="90000"/>
              </a:lnSpc>
            </a:pPr>
            <a:r>
              <a:rPr lang="en-US" altLang="en-US" sz="2400" dirty="0">
                <a:latin typeface="+mj-lt"/>
                <a:ea typeface="ＭＳ Ｐゴシック" panose="020B0600070205080204" pitchFamily="34" charset="-128"/>
              </a:rPr>
              <a:t>Caught psychodynamic and humanistic therapists/ counsellors by surprise</a:t>
            </a:r>
          </a:p>
          <a:p>
            <a:pPr eaLnBrk="1" hangingPunct="1">
              <a:lnSpc>
                <a:spcPct val="90000"/>
              </a:lnSpc>
            </a:pPr>
            <a:r>
              <a:rPr lang="en-US" altLang="en-US" sz="2400" dirty="0">
                <a:latin typeface="+mj-lt"/>
                <a:ea typeface="ＭＳ Ｐゴシック" panose="020B0600070205080204" pitchFamily="34" charset="-128"/>
              </a:rPr>
              <a:t>Many argued that it was biased and unscientific</a:t>
            </a:r>
          </a:p>
          <a:p>
            <a:pPr eaLnBrk="1" hangingPunct="1">
              <a:lnSpc>
                <a:spcPct val="90000"/>
              </a:lnSpc>
            </a:pPr>
            <a:r>
              <a:rPr lang="en-US" altLang="en-US" sz="2400" dirty="0">
                <a:latin typeface="+mj-lt"/>
                <a:ea typeface="ＭＳ Ｐゴシック" panose="020B0600070205080204" pitchFamily="34" charset="-128"/>
              </a:rPr>
              <a:t>In fact, there have always been many obvious problems with EBP, but…</a:t>
            </a:r>
          </a:p>
          <a:p>
            <a:pPr eaLnBrk="1" hangingPunct="1">
              <a:lnSpc>
                <a:spcPct val="90000"/>
              </a:lnSpc>
            </a:pPr>
            <a:r>
              <a:rPr lang="en-US" altLang="en-US" sz="2400" dirty="0">
                <a:latin typeface="+mj-lt"/>
                <a:ea typeface="ＭＳ Ｐゴシック" panose="020B0600070205080204" pitchFamily="34" charset="-128"/>
              </a:rPr>
              <a:t>Focusing only on challenging validity of EBP movement left us behind during a period of rapid developments </a:t>
            </a:r>
          </a:p>
          <a:p>
            <a:pPr lvl="1" eaLnBrk="1" hangingPunct="1">
              <a:lnSpc>
                <a:spcPct val="90000"/>
              </a:lnSpc>
            </a:pPr>
            <a:r>
              <a:rPr lang="en-US" altLang="en-US" sz="2000" dirty="0">
                <a:latin typeface="+mj-lt"/>
              </a:rPr>
              <a:t>e.g., Improving Access to Psychological Therapies initiative</a:t>
            </a:r>
          </a:p>
        </p:txBody>
      </p:sp>
      <p:pic>
        <p:nvPicPr>
          <p:cNvPr id="3" name="Picture 2">
            <a:extLst>
              <a:ext uri="{FF2B5EF4-FFF2-40B4-BE49-F238E27FC236}">
                <a16:creationId xmlns:a16="http://schemas.microsoft.com/office/drawing/2014/main" id="{E6E09D1D-F772-784A-A1B3-40AA06845E82}"/>
              </a:ext>
            </a:extLst>
          </p:cNvPr>
          <p:cNvPicPr>
            <a:picLocks noChangeAspect="1"/>
          </p:cNvPicPr>
          <p:nvPr/>
        </p:nvPicPr>
        <p:blipFill>
          <a:blip r:embed="rId3"/>
          <a:stretch>
            <a:fillRect/>
          </a:stretch>
        </p:blipFill>
        <p:spPr>
          <a:xfrm>
            <a:off x="107504" y="107216"/>
            <a:ext cx="4121157" cy="2745720"/>
          </a:xfrm>
          <a:prstGeom prst="rect">
            <a:avLst/>
          </a:prstGeom>
        </p:spPr>
      </p:pic>
    </p:spTree>
    <p:extLst>
      <p:ext uri="{BB962C8B-B14F-4D97-AF65-F5344CB8AC3E}">
        <p14:creationId xmlns:p14="http://schemas.microsoft.com/office/powerpoint/2010/main" val="2181562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77849A3-D5BE-4148-8753-97A4C9DFE953}"/>
              </a:ext>
            </a:extLst>
          </p:cNvPr>
          <p:cNvSpPr>
            <a:spLocks noGrp="1" noChangeArrowheads="1"/>
          </p:cNvSpPr>
          <p:nvPr>
            <p:ph type="title"/>
          </p:nvPr>
        </p:nvSpPr>
        <p:spPr>
          <a:xfrm>
            <a:off x="971600" y="188640"/>
            <a:ext cx="7272808" cy="1368152"/>
          </a:xfrm>
        </p:spPr>
        <p:txBody>
          <a:bodyPr>
            <a:normAutofit fontScale="90000"/>
          </a:bodyPr>
          <a:lstStyle/>
          <a:p>
            <a:pPr eaLnBrk="1" hangingPunct="1"/>
            <a:r>
              <a:rPr lang="en-US" altLang="en-US" sz="3000" b="1" dirty="0">
                <a:ea typeface="ＭＳ Ｐゴシック" panose="020B0600070205080204" pitchFamily="34" charset="-128"/>
              </a:rPr>
              <a:t>Result: Humanistic-Experiential Psychotherapy (HEP) Meta-Analysis Project</a:t>
            </a:r>
          </a:p>
        </p:txBody>
      </p:sp>
      <p:sp>
        <p:nvSpPr>
          <p:cNvPr id="33794" name="Rectangle 3">
            <a:extLst>
              <a:ext uri="{FF2B5EF4-FFF2-40B4-BE49-F238E27FC236}">
                <a16:creationId xmlns:a16="http://schemas.microsoft.com/office/drawing/2014/main" id="{A9BF1C63-F1E6-764B-A5CC-55B80DC2E685}"/>
              </a:ext>
            </a:extLst>
          </p:cNvPr>
          <p:cNvSpPr>
            <a:spLocks noGrp="1" noChangeArrowheads="1"/>
          </p:cNvSpPr>
          <p:nvPr>
            <p:ph type="body" idx="1"/>
          </p:nvPr>
        </p:nvSpPr>
        <p:spPr/>
        <p:txBody>
          <a:bodyPr/>
          <a:lstStyle/>
          <a:p>
            <a:pPr eaLnBrk="1" hangingPunct="1">
              <a:lnSpc>
                <a:spcPct val="90000"/>
              </a:lnSpc>
            </a:pPr>
            <a:r>
              <a:rPr lang="en-US" altLang="en-US" sz="2800" dirty="0">
                <a:ea typeface="ＭＳ Ｐゴシック" panose="020B0600070205080204" pitchFamily="34" charset="-128"/>
              </a:rPr>
              <a:t>1992-93: Greenberg, </a:t>
            </a:r>
            <a:r>
              <a:rPr lang="en-US" altLang="en-US" sz="2800" dirty="0" err="1">
                <a:ea typeface="ＭＳ Ｐゴシック" panose="020B0600070205080204" pitchFamily="34" charset="-128"/>
              </a:rPr>
              <a:t>Lietaer</a:t>
            </a:r>
            <a:r>
              <a:rPr lang="en-US" altLang="en-US" sz="2800" dirty="0">
                <a:ea typeface="ＭＳ Ｐゴシック" panose="020B0600070205080204" pitchFamily="34" charset="-128"/>
              </a:rPr>
              <a:t> &amp; Elliott were invited to contribute a chapter on humanistic-experiential therapies for fourth edition of Bergin &amp; Garfield</a:t>
            </a:r>
            <a:r>
              <a:rPr lang="ja-JP" altLang="en-US" sz="2800">
                <a:ea typeface="ＭＳ Ｐゴシック" panose="020B0600070205080204" pitchFamily="34" charset="-128"/>
              </a:rPr>
              <a:t>’</a:t>
            </a:r>
            <a:r>
              <a:rPr lang="en-US" altLang="ja-JP" sz="2800" dirty="0">
                <a:ea typeface="ＭＳ Ｐゴシック" panose="020B0600070205080204" pitchFamily="34" charset="-128"/>
              </a:rPr>
              <a:t>s </a:t>
            </a:r>
            <a:r>
              <a:rPr lang="en-US" altLang="ja-JP" sz="2800" i="1" dirty="0">
                <a:ea typeface="ＭＳ Ｐゴシック" panose="020B0600070205080204" pitchFamily="34" charset="-128"/>
              </a:rPr>
              <a:t>Handbook of Psychotherapy &amp; Behavior Change</a:t>
            </a:r>
            <a:endParaRPr lang="en-US" altLang="ja-JP" sz="2800" dirty="0">
              <a:ea typeface="ＭＳ Ｐゴシック" panose="020B0600070205080204" pitchFamily="34" charset="-128"/>
            </a:endParaRPr>
          </a:p>
          <a:p>
            <a:pPr eaLnBrk="1" hangingPunct="1">
              <a:lnSpc>
                <a:spcPct val="90000"/>
              </a:lnSpc>
            </a:pPr>
            <a:r>
              <a:rPr lang="en-US" altLang="en-US" sz="2800" dirty="0">
                <a:ea typeface="ＭＳ Ｐゴシック" panose="020B0600070205080204" pitchFamily="34" charset="-128"/>
              </a:rPr>
              <a:t>We decided to do what we’d always sworn we would never do…</a:t>
            </a:r>
          </a:p>
          <a:p>
            <a:pPr eaLnBrk="1" hangingPunct="1">
              <a:lnSpc>
                <a:spcPct val="90000"/>
              </a:lnSpc>
            </a:pPr>
            <a:r>
              <a:rPr lang="en-US" altLang="en-US" sz="2800" dirty="0">
                <a:ea typeface="ＭＳ Ｐゴシック" panose="020B0600070205080204" pitchFamily="34" charset="-128"/>
              </a:rPr>
              <a:t>A meta-analysis of all research on HEPs</a:t>
            </a:r>
          </a:p>
        </p:txBody>
      </p:sp>
    </p:spTree>
    <p:extLst>
      <p:ext uri="{BB962C8B-B14F-4D97-AF65-F5344CB8AC3E}">
        <p14:creationId xmlns:p14="http://schemas.microsoft.com/office/powerpoint/2010/main" val="146017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398D-139B-5D43-9107-EDF39D803CA0}"/>
              </a:ext>
            </a:extLst>
          </p:cNvPr>
          <p:cNvSpPr>
            <a:spLocks noGrp="1"/>
          </p:cNvSpPr>
          <p:nvPr>
            <p:ph type="title"/>
          </p:nvPr>
        </p:nvSpPr>
        <p:spPr>
          <a:xfrm>
            <a:off x="685800" y="116632"/>
            <a:ext cx="7772400" cy="1143000"/>
          </a:xfrm>
        </p:spPr>
        <p:txBody>
          <a:bodyPr/>
          <a:lstStyle/>
          <a:p>
            <a:r>
              <a:rPr lang="en-US" b="1" dirty="0"/>
              <a:t>The Present Moment: </a:t>
            </a:r>
            <a:br>
              <a:rPr lang="en-US" b="1" dirty="0"/>
            </a:br>
            <a:r>
              <a:rPr lang="en-US" b="1" dirty="0"/>
              <a:t>In My Research</a:t>
            </a:r>
          </a:p>
        </p:txBody>
      </p:sp>
      <p:sp>
        <p:nvSpPr>
          <p:cNvPr id="3" name="Content Placeholder 2">
            <a:extLst>
              <a:ext uri="{FF2B5EF4-FFF2-40B4-BE49-F238E27FC236}">
                <a16:creationId xmlns:a16="http://schemas.microsoft.com/office/drawing/2014/main" id="{5CFE0323-EC77-7B4D-BDDA-9EC5DB2F68BA}"/>
              </a:ext>
            </a:extLst>
          </p:cNvPr>
          <p:cNvSpPr>
            <a:spLocks noGrp="1"/>
          </p:cNvSpPr>
          <p:nvPr>
            <p:ph idx="1"/>
          </p:nvPr>
        </p:nvSpPr>
        <p:spPr>
          <a:xfrm>
            <a:off x="0" y="1381200"/>
            <a:ext cx="8820471" cy="4968552"/>
          </a:xfrm>
        </p:spPr>
        <p:txBody>
          <a:bodyPr/>
          <a:lstStyle/>
          <a:p>
            <a:r>
              <a:rPr lang="en-US" sz="2800" dirty="0"/>
              <a:t> Recently finished 2 major systematic review projects with challenging/puzzling results:</a:t>
            </a:r>
          </a:p>
          <a:p>
            <a:pPr lvl="1"/>
            <a:r>
              <a:rPr lang="en-US" sz="2000" dirty="0"/>
              <a:t> </a:t>
            </a:r>
            <a:r>
              <a:rPr lang="en-US" sz="2400" dirty="0"/>
              <a:t>(1) Latest update of HEP outcome meta-analysis of 90+ studies (Elliott et al., 2021) suggests that Person-</a:t>
            </a:r>
            <a:r>
              <a:rPr lang="en-US" sz="2400" dirty="0" err="1"/>
              <a:t>Centred</a:t>
            </a:r>
            <a:r>
              <a:rPr lang="en-US" sz="2400" dirty="0"/>
              <a:t> Therapy is a bit </a:t>
            </a:r>
            <a:r>
              <a:rPr lang="en-US" sz="2400" b="1" i="1" dirty="0"/>
              <a:t>less</a:t>
            </a:r>
            <a:r>
              <a:rPr lang="en-US" sz="2400" dirty="0"/>
              <a:t> effective that CBT (d = -.31), in spite of 5 previous iterations finding no difference (d = -.06)</a:t>
            </a:r>
          </a:p>
          <a:p>
            <a:pPr lvl="1"/>
            <a:r>
              <a:rPr lang="en-US" sz="2400" dirty="0"/>
              <a:t> (2) Two days ago: Review of 45 studies of research on therapist empathic reflections indicates </a:t>
            </a:r>
            <a:r>
              <a:rPr lang="en-US" sz="2400" b="1" i="1" dirty="0"/>
              <a:t>no</a:t>
            </a:r>
            <a:r>
              <a:rPr lang="en-US" sz="2400" dirty="0"/>
              <a:t> overall effectiveness (r = 0)</a:t>
            </a:r>
          </a:p>
          <a:p>
            <a:r>
              <a:rPr lang="en-US" sz="2400" dirty="0"/>
              <a:t>I’ll try to highlight the role of empathic reflection as we proceed &amp; have written extra slides about this, which I probably won’t have time to give. </a:t>
            </a:r>
          </a:p>
          <a:p>
            <a:r>
              <a:rPr lang="en-US" sz="2400" dirty="0"/>
              <a:t>In the meantime, on with the show!</a:t>
            </a:r>
          </a:p>
        </p:txBody>
      </p:sp>
    </p:spTree>
    <p:extLst>
      <p:ext uri="{BB962C8B-B14F-4D97-AF65-F5344CB8AC3E}">
        <p14:creationId xmlns:p14="http://schemas.microsoft.com/office/powerpoint/2010/main" val="3319409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5F4F14-372A-0F4D-BF25-ACD547C657B7}"/>
              </a:ext>
            </a:extLst>
          </p:cNvPr>
          <p:cNvPicPr>
            <a:picLocks noGrp="1" noChangeAspect="1"/>
          </p:cNvPicPr>
          <p:nvPr>
            <p:ph idx="1"/>
          </p:nvPr>
        </p:nvPicPr>
        <p:blipFill>
          <a:blip r:embed="rId2"/>
          <a:stretch>
            <a:fillRect/>
          </a:stretch>
        </p:blipFill>
        <p:spPr>
          <a:xfrm>
            <a:off x="1521895" y="1113400"/>
            <a:ext cx="4724996" cy="4724996"/>
          </a:xfrm>
        </p:spPr>
      </p:pic>
    </p:spTree>
    <p:extLst>
      <p:ext uri="{BB962C8B-B14F-4D97-AF65-F5344CB8AC3E}">
        <p14:creationId xmlns:p14="http://schemas.microsoft.com/office/powerpoint/2010/main" val="2929196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B899-3357-9546-AC57-BCB144F78A70}"/>
              </a:ext>
            </a:extLst>
          </p:cNvPr>
          <p:cNvSpPr>
            <a:spLocks noGrp="1"/>
          </p:cNvSpPr>
          <p:nvPr>
            <p:ph type="title"/>
          </p:nvPr>
        </p:nvSpPr>
        <p:spPr>
          <a:xfrm>
            <a:off x="611560" y="188640"/>
            <a:ext cx="7772400" cy="1143000"/>
          </a:xfrm>
        </p:spPr>
        <p:txBody>
          <a:bodyPr/>
          <a:lstStyle/>
          <a:p>
            <a:r>
              <a:rPr lang="en-US" sz="3600" b="1" dirty="0"/>
              <a:t>HEP Outcome Meta-analysis: </a:t>
            </a:r>
            <a:br>
              <a:rPr lang="en-US" sz="3600" b="1" dirty="0"/>
            </a:br>
            <a:r>
              <a:rPr lang="en-US" sz="3600" b="1" dirty="0"/>
              <a:t>The First Generation</a:t>
            </a:r>
          </a:p>
        </p:txBody>
      </p:sp>
      <p:sp>
        <p:nvSpPr>
          <p:cNvPr id="3" name="Content Placeholder 2">
            <a:extLst>
              <a:ext uri="{FF2B5EF4-FFF2-40B4-BE49-F238E27FC236}">
                <a16:creationId xmlns:a16="http://schemas.microsoft.com/office/drawing/2014/main" id="{BCAA7A5F-E24B-FC44-BDEC-D239BCA51099}"/>
              </a:ext>
            </a:extLst>
          </p:cNvPr>
          <p:cNvSpPr>
            <a:spLocks noGrp="1"/>
          </p:cNvSpPr>
          <p:nvPr>
            <p:ph idx="1"/>
          </p:nvPr>
        </p:nvSpPr>
        <p:spPr>
          <a:xfrm>
            <a:off x="395536" y="1484784"/>
            <a:ext cx="8352928" cy="5184576"/>
          </a:xfrm>
        </p:spPr>
        <p:txBody>
          <a:bodyPr>
            <a:normAutofit/>
          </a:bodyPr>
          <a:lstStyle/>
          <a:p>
            <a:r>
              <a:rPr lang="en-US" sz="2100" dirty="0"/>
              <a:t>Greenberg, </a:t>
            </a:r>
            <a:r>
              <a:rPr lang="en-US" sz="2100" dirty="0" err="1"/>
              <a:t>Lietaer</a:t>
            </a:r>
            <a:r>
              <a:rPr lang="en-US" sz="2100" dirty="0"/>
              <a:t> &amp; I fought the process the whole way:</a:t>
            </a:r>
          </a:p>
          <a:p>
            <a:r>
              <a:rPr lang="en-US" sz="2100" dirty="0"/>
              <a:t>First: We only </a:t>
            </a:r>
            <a:r>
              <a:rPr lang="en-US" sz="2100" dirty="0" err="1"/>
              <a:t>analysed</a:t>
            </a:r>
            <a:r>
              <a:rPr lang="en-US" sz="2100" dirty="0"/>
              <a:t> pre-post effects: </a:t>
            </a:r>
          </a:p>
          <a:p>
            <a:pPr lvl="1"/>
            <a:r>
              <a:rPr lang="en-US" sz="1800" dirty="0"/>
              <a:t>Found: large effects</a:t>
            </a:r>
          </a:p>
          <a:p>
            <a:pPr lvl="1"/>
            <a:r>
              <a:rPr lang="en-US" sz="1800" dirty="0"/>
              <a:t>Bergin &amp; Garfield argued that this didn’t prove that therapy caused these effects</a:t>
            </a:r>
          </a:p>
          <a:p>
            <a:r>
              <a:rPr lang="en-US" sz="2100" dirty="0"/>
              <a:t>Second: We </a:t>
            </a:r>
            <a:r>
              <a:rPr lang="en-US" sz="2100" dirty="0" err="1"/>
              <a:t>analysed</a:t>
            </a:r>
            <a:r>
              <a:rPr lang="en-US" sz="2100" dirty="0"/>
              <a:t> (a) controlled &amp; (b) comparative studies</a:t>
            </a:r>
          </a:p>
          <a:p>
            <a:pPr lvl="1"/>
            <a:r>
              <a:rPr lang="en-US" sz="1800" dirty="0"/>
              <a:t>Found: 5 times as much change in HEPs vs no-treatment </a:t>
            </a:r>
          </a:p>
          <a:p>
            <a:pPr lvl="1"/>
            <a:r>
              <a:rPr lang="en-US" sz="1800" dirty="0"/>
              <a:t>Found: No difference between HEPs and other therapies</a:t>
            </a:r>
          </a:p>
          <a:p>
            <a:pPr lvl="1"/>
            <a:r>
              <a:rPr lang="en-US" sz="1800" dirty="0"/>
              <a:t>Bergin &amp; Garfield argued that CBT could still be better than HEPs</a:t>
            </a:r>
          </a:p>
          <a:p>
            <a:r>
              <a:rPr lang="en-US" sz="2100" dirty="0"/>
              <a:t>Third: We broke down types of HEP vs CBT</a:t>
            </a:r>
          </a:p>
          <a:p>
            <a:pPr lvl="1"/>
            <a:r>
              <a:rPr lang="en-US" sz="1800" dirty="0"/>
              <a:t>Found: No difference between Person-</a:t>
            </a:r>
            <a:r>
              <a:rPr lang="en-US" sz="1800" dirty="0" err="1"/>
              <a:t>Centred</a:t>
            </a:r>
            <a:r>
              <a:rPr lang="en-US" sz="1800" dirty="0"/>
              <a:t> and CBT</a:t>
            </a:r>
          </a:p>
          <a:p>
            <a:pPr lvl="1"/>
            <a:r>
              <a:rPr lang="en-US" sz="1800" dirty="0"/>
              <a:t>Found: EFT had larger effects than CBT</a:t>
            </a:r>
          </a:p>
          <a:p>
            <a:pPr lvl="1"/>
            <a:r>
              <a:rPr lang="en-US" sz="1800" dirty="0"/>
              <a:t>Bergin &amp; Garfield stopped arguing with us &amp; accepted the chapter</a:t>
            </a:r>
          </a:p>
          <a:p>
            <a:pPr lvl="1"/>
            <a:r>
              <a:rPr lang="en-US" sz="1800" dirty="0"/>
              <a:t>Better still: We have developed a method for analyzing outcome studies using three lines of evidence</a:t>
            </a:r>
            <a:endParaRPr lang="en-US" sz="2200" dirty="0"/>
          </a:p>
          <a:p>
            <a:endParaRPr lang="en-US" sz="2200" dirty="0"/>
          </a:p>
        </p:txBody>
      </p:sp>
    </p:spTree>
    <p:extLst>
      <p:ext uri="{BB962C8B-B14F-4D97-AF65-F5344CB8AC3E}">
        <p14:creationId xmlns:p14="http://schemas.microsoft.com/office/powerpoint/2010/main" val="2813880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D61D-3299-8C49-A045-AACE044B5D13}"/>
              </a:ext>
            </a:extLst>
          </p:cNvPr>
          <p:cNvSpPr>
            <a:spLocks noGrp="1"/>
          </p:cNvSpPr>
          <p:nvPr>
            <p:ph type="title"/>
          </p:nvPr>
        </p:nvSpPr>
        <p:spPr>
          <a:xfrm>
            <a:off x="611560" y="277091"/>
            <a:ext cx="7516639" cy="807922"/>
          </a:xfrm>
        </p:spPr>
        <p:txBody>
          <a:bodyPr>
            <a:normAutofit/>
          </a:bodyPr>
          <a:lstStyle/>
          <a:p>
            <a:r>
              <a:rPr lang="en-US" altLang="en-US" sz="3600" b="1" dirty="0">
                <a:latin typeface="Palatino" pitchFamily="2" charset="0"/>
                <a:ea typeface="ＭＳ Ｐゴシック" panose="020B0600070205080204" pitchFamily="34" charset="-128"/>
              </a:rPr>
              <a:t>HEP Meta-Analysis Project</a:t>
            </a:r>
            <a:endParaRPr lang="en-US" sz="3600" b="1" dirty="0"/>
          </a:p>
        </p:txBody>
      </p:sp>
      <p:graphicFrame>
        <p:nvGraphicFramePr>
          <p:cNvPr id="4" name="Content Placeholder 3">
            <a:extLst>
              <a:ext uri="{FF2B5EF4-FFF2-40B4-BE49-F238E27FC236}">
                <a16:creationId xmlns:a16="http://schemas.microsoft.com/office/drawing/2014/main" id="{7470BCEB-FC5A-3447-83EE-03B434B01FBA}"/>
              </a:ext>
            </a:extLst>
          </p:cNvPr>
          <p:cNvGraphicFramePr>
            <a:graphicFrameLocks noGrp="1"/>
          </p:cNvGraphicFramePr>
          <p:nvPr>
            <p:ph idx="1"/>
            <p:extLst>
              <p:ext uri="{D42A27DB-BD31-4B8C-83A1-F6EECF244321}">
                <p14:modId xmlns:p14="http://schemas.microsoft.com/office/powerpoint/2010/main" val="2893387285"/>
              </p:ext>
            </p:extLst>
          </p:nvPr>
        </p:nvGraphicFramePr>
        <p:xfrm>
          <a:off x="395536" y="1095290"/>
          <a:ext cx="8136903" cy="5621234"/>
        </p:xfrm>
        <a:graphic>
          <a:graphicData uri="http://schemas.openxmlformats.org/drawingml/2006/table">
            <a:tbl>
              <a:tblPr firstRow="1" bandRow="1">
                <a:tableStyleId>{073A0DAA-6AF3-43AB-8588-CEC1D06C72B9}</a:tableStyleId>
              </a:tblPr>
              <a:tblGrid>
                <a:gridCol w="3654688">
                  <a:extLst>
                    <a:ext uri="{9D8B030D-6E8A-4147-A177-3AD203B41FA5}">
                      <a16:colId xmlns:a16="http://schemas.microsoft.com/office/drawing/2014/main" val="368869689"/>
                    </a:ext>
                  </a:extLst>
                </a:gridCol>
                <a:gridCol w="1769914">
                  <a:extLst>
                    <a:ext uri="{9D8B030D-6E8A-4147-A177-3AD203B41FA5}">
                      <a16:colId xmlns:a16="http://schemas.microsoft.com/office/drawing/2014/main" val="974612396"/>
                    </a:ext>
                  </a:extLst>
                </a:gridCol>
                <a:gridCol w="2712301">
                  <a:extLst>
                    <a:ext uri="{9D8B030D-6E8A-4147-A177-3AD203B41FA5}">
                      <a16:colId xmlns:a16="http://schemas.microsoft.com/office/drawing/2014/main" val="2781251035"/>
                    </a:ext>
                  </a:extLst>
                </a:gridCol>
              </a:tblGrid>
              <a:tr h="4506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Authors</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Year</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N of studies</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extLst>
                  <a:ext uri="{0D108BD9-81ED-4DB2-BD59-A6C34878D82A}">
                    <a16:rowId xmlns:a16="http://schemas.microsoft.com/office/drawing/2014/main" val="15899235"/>
                  </a:ext>
                </a:extLst>
              </a:tr>
              <a:tr h="13720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1. Greenberg, Elliott &amp; </a:t>
                      </a:r>
                      <a:r>
                        <a:rPr kumimoji="0" lang="en-US" sz="2400" u="none" strike="noStrike" cap="none" normalizeH="0" baseline="0" dirty="0" err="1">
                          <a:ln>
                            <a:noFill/>
                          </a:ln>
                          <a:effectLst/>
                        </a:rPr>
                        <a:t>Lietaer</a:t>
                      </a:r>
                      <a:r>
                        <a:rPr kumimoji="0" lang="en-US" sz="2400" u="none" strike="noStrike" cap="none" normalizeH="0" baseline="0" dirty="0">
                          <a:ln>
                            <a:noFill/>
                          </a:ln>
                          <a:effectLst/>
                        </a:rPr>
                        <a:t> </a:t>
                      </a:r>
                      <a:r>
                        <a:rPr kumimoji="0" lang="en-US" sz="1800" u="none" strike="noStrike" cap="none" normalizeH="0" baseline="0" dirty="0">
                          <a:ln>
                            <a:noFill/>
                          </a:ln>
                          <a:effectLst/>
                        </a:rPr>
                        <a:t>(Bergin &amp; Garfield, </a:t>
                      </a:r>
                      <a:r>
                        <a:rPr kumimoji="0" lang="en-US" sz="1800" i="1" u="none" strike="noStrike" cap="none" normalizeH="0" baseline="0" dirty="0">
                          <a:ln>
                            <a:noFill/>
                          </a:ln>
                          <a:effectLst/>
                        </a:rPr>
                        <a:t>Handbook of Psychotherapy &amp; Behavior Change</a:t>
                      </a:r>
                      <a:r>
                        <a:rPr kumimoji="0" lang="en-US" sz="1800" u="none" strike="noStrike" cap="none" normalizeH="0" baseline="0" dirty="0">
                          <a:ln>
                            <a:noFill/>
                          </a:ln>
                          <a:effectLst/>
                        </a:rPr>
                        <a:t>, 4</a:t>
                      </a:r>
                      <a:r>
                        <a:rPr kumimoji="0" lang="en-US" sz="1800" u="none" strike="noStrike" cap="none" normalizeH="0" baseline="30000" dirty="0">
                          <a:ln>
                            <a:noFill/>
                          </a:ln>
                          <a:effectLst/>
                        </a:rPr>
                        <a:t>th</a:t>
                      </a:r>
                      <a:r>
                        <a:rPr kumimoji="0" lang="en-US" sz="1800" u="none" strike="noStrike" cap="none" normalizeH="0" baseline="0" dirty="0">
                          <a:ln>
                            <a:noFill/>
                          </a:ln>
                          <a:effectLst/>
                        </a:rPr>
                        <a:t> ed.) </a:t>
                      </a:r>
                      <a:endParaRPr kumimoji="0" lang="en-US" sz="2800" b="0" i="0" u="none" strike="noStrike" cap="none" normalizeH="0" baseline="0" dirty="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1994</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37</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extLst>
                  <a:ext uri="{0D108BD9-81ED-4DB2-BD59-A6C34878D82A}">
                    <a16:rowId xmlns:a16="http://schemas.microsoft.com/office/drawing/2014/main" val="2714859048"/>
                  </a:ext>
                </a:extLst>
              </a:tr>
              <a:tr h="4506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2. Elliott</a:t>
                      </a:r>
                      <a:endParaRPr kumimoji="0" lang="en-US" sz="2400" b="0" i="0" u="none" strike="noStrike" cap="none" normalizeH="0" baseline="0" dirty="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1996</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63</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extLst>
                  <a:ext uri="{0D108BD9-81ED-4DB2-BD59-A6C34878D82A}">
                    <a16:rowId xmlns:a16="http://schemas.microsoft.com/office/drawing/2014/main" val="3257953065"/>
                  </a:ext>
                </a:extLst>
              </a:tr>
              <a:tr h="4506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3. Elliott</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2002</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86</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extLst>
                  <a:ext uri="{0D108BD9-81ED-4DB2-BD59-A6C34878D82A}">
                    <a16:rowId xmlns:a16="http://schemas.microsoft.com/office/drawing/2014/main" val="321601996"/>
                  </a:ext>
                </a:extLst>
              </a:tr>
              <a:tr h="8112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4. Elliott, Greenberg &amp; </a:t>
                      </a:r>
                      <a:r>
                        <a:rPr kumimoji="0" lang="en-US" sz="2400" u="none" strike="noStrike" cap="none" normalizeH="0" baseline="0" dirty="0" err="1">
                          <a:ln>
                            <a:noFill/>
                          </a:ln>
                          <a:effectLst/>
                        </a:rPr>
                        <a:t>Lietaer</a:t>
                      </a:r>
                      <a:r>
                        <a:rPr kumimoji="0" lang="en-US" sz="2400" u="none" strike="noStrike" cap="none" normalizeH="0" baseline="0" dirty="0">
                          <a:ln>
                            <a:noFill/>
                          </a:ln>
                          <a:effectLst/>
                        </a:rPr>
                        <a:t> </a:t>
                      </a:r>
                      <a:r>
                        <a:rPr kumimoji="0" lang="en-US" sz="1600" u="none" strike="noStrike" cap="none" normalizeH="0" baseline="0" dirty="0">
                          <a:ln>
                            <a:noFill/>
                          </a:ln>
                          <a:effectLst/>
                        </a:rPr>
                        <a:t>(in </a:t>
                      </a:r>
                      <a:r>
                        <a:rPr kumimoji="0" lang="en-US" sz="1600" i="1" u="none" strike="noStrike" cap="none" normalizeH="0" baseline="0" dirty="0">
                          <a:ln>
                            <a:noFill/>
                          </a:ln>
                          <a:effectLst/>
                        </a:rPr>
                        <a:t>Handbook</a:t>
                      </a:r>
                      <a:r>
                        <a:rPr kumimoji="0" lang="en-US" sz="1600" u="none" strike="noStrike" cap="none" normalizeH="0" baseline="0" dirty="0">
                          <a:ln>
                            <a:noFill/>
                          </a:ln>
                          <a:effectLst/>
                        </a:rPr>
                        <a:t>, 5</a:t>
                      </a:r>
                      <a:r>
                        <a:rPr kumimoji="0" lang="en-US" sz="1600" u="none" strike="noStrike" cap="none" normalizeH="0" baseline="30000" dirty="0">
                          <a:ln>
                            <a:noFill/>
                          </a:ln>
                          <a:effectLst/>
                        </a:rPr>
                        <a:t>th</a:t>
                      </a:r>
                      <a:r>
                        <a:rPr kumimoji="0" lang="en-US" sz="1600" u="none" strike="noStrike" cap="none" normalizeH="0" baseline="0" dirty="0">
                          <a:ln>
                            <a:noFill/>
                          </a:ln>
                          <a:effectLst/>
                        </a:rPr>
                        <a:t> ed.)</a:t>
                      </a:r>
                      <a:endParaRPr kumimoji="0" lang="en-US" sz="2400" b="0" i="0" u="none" strike="noStrike" cap="none" normalizeH="0" baseline="0" dirty="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2004</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a:ln>
                            <a:noFill/>
                          </a:ln>
                          <a:effectLst/>
                        </a:rPr>
                        <a:t>112</a:t>
                      </a:r>
                      <a:endParaRPr kumimoji="0" lang="en-US" sz="2400" b="0" i="0" u="none" strike="noStrike" cap="none" normalizeH="0" baseline="0">
                        <a:ln>
                          <a:noFill/>
                        </a:ln>
                        <a:solidFill>
                          <a:schemeClr val="tx1"/>
                        </a:solidFill>
                        <a:effectLst/>
                        <a:latin typeface="Times" charset="0"/>
                        <a:ea typeface="Arial" charset="0"/>
                        <a:cs typeface="Arial" charset="0"/>
                      </a:endParaRPr>
                    </a:p>
                  </a:txBody>
                  <a:tcPr marL="68580" marR="68580" marT="34284" marB="34284" horzOverflow="overflow"/>
                </a:tc>
                <a:extLst>
                  <a:ext uri="{0D108BD9-81ED-4DB2-BD59-A6C34878D82A}">
                    <a16:rowId xmlns:a16="http://schemas.microsoft.com/office/drawing/2014/main" val="1463752789"/>
                  </a:ext>
                </a:extLst>
              </a:tr>
              <a:tr h="10115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5. Elliott &amp; Freire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rPr>
                        <a:t>(Published as Elliott et al in </a:t>
                      </a:r>
                      <a:r>
                        <a:rPr kumimoji="0" lang="en-US" sz="1800" i="1" u="none" strike="noStrike" cap="none" normalizeH="0" baseline="0" dirty="0">
                          <a:ln>
                            <a:noFill/>
                          </a:ln>
                          <a:effectLst/>
                        </a:rPr>
                        <a:t>Handbook</a:t>
                      </a:r>
                      <a:r>
                        <a:rPr kumimoji="0" lang="en-US" sz="1800" u="none" strike="noStrike" cap="none" normalizeH="0" baseline="0" dirty="0">
                          <a:ln>
                            <a:noFill/>
                          </a:ln>
                          <a:effectLst/>
                        </a:rPr>
                        <a:t>, 6</a:t>
                      </a:r>
                      <a:r>
                        <a:rPr kumimoji="0" lang="en-US" sz="1800" u="none" strike="noStrike" cap="none" normalizeH="0" baseline="30000" dirty="0">
                          <a:ln>
                            <a:noFill/>
                          </a:ln>
                          <a:effectLst/>
                        </a:rPr>
                        <a:t>th</a:t>
                      </a:r>
                      <a:r>
                        <a:rPr kumimoji="0" lang="en-US" sz="1800" u="none" strike="noStrike" cap="none" normalizeH="0" baseline="0" dirty="0">
                          <a:ln>
                            <a:noFill/>
                          </a:ln>
                          <a:effectLst/>
                        </a:rPr>
                        <a:t> ed.)</a:t>
                      </a: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2013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a:ln>
                            <a:noFill/>
                          </a:ln>
                          <a:effectLst/>
                        </a:rPr>
                        <a:t>(2008 sample)</a:t>
                      </a:r>
                      <a:endParaRPr kumimoji="0" lang="en-US" sz="2400" b="1" i="0" u="none" strike="noStrike" cap="none" normalizeH="0" baseline="0" dirty="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191</a:t>
                      </a:r>
                      <a:r>
                        <a:rPr kumimoji="0" lang="en-US" sz="1800" u="none" strike="noStrike" cap="none" normalizeH="0" baseline="0" dirty="0">
                          <a:ln>
                            <a:noFill/>
                          </a:ln>
                          <a:effectLst/>
                        </a:rPr>
                        <a:t>(82 new studies; 67 studies since 2000)</a:t>
                      </a:r>
                      <a:r>
                        <a:rPr kumimoji="0" lang="en-US" sz="2400" u="none" strike="noStrike" cap="none" normalizeH="0" baseline="0" dirty="0">
                          <a:ln>
                            <a:noFill/>
                          </a:ln>
                          <a:effectLst/>
                        </a:rPr>
                        <a:t> </a:t>
                      </a:r>
                      <a:endParaRPr kumimoji="0" lang="en-US" sz="2400" b="1" i="0" u="none" strike="noStrike" cap="none" normalizeH="0" baseline="0" dirty="0">
                        <a:ln>
                          <a:noFill/>
                        </a:ln>
                        <a:solidFill>
                          <a:schemeClr val="tx1"/>
                        </a:solidFill>
                        <a:effectLst/>
                        <a:latin typeface="Times" charset="0"/>
                        <a:ea typeface="Arial" charset="0"/>
                        <a:cs typeface="Arial" charset="0"/>
                      </a:endParaRPr>
                    </a:p>
                  </a:txBody>
                  <a:tcPr marL="68580" marR="68580" marT="34284" marB="34284" horzOverflow="overflow"/>
                </a:tc>
                <a:extLst>
                  <a:ext uri="{0D108BD9-81ED-4DB2-BD59-A6C34878D82A}">
                    <a16:rowId xmlns:a16="http://schemas.microsoft.com/office/drawing/2014/main" val="2931820311"/>
                  </a:ext>
                </a:extLst>
              </a:tr>
              <a:tr h="8112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6. Elliott, </a:t>
                      </a:r>
                      <a:r>
                        <a:rPr kumimoji="0" lang="en-US" sz="2400" u="none" strike="noStrike" cap="none" normalizeH="0" baseline="0" dirty="0" err="1">
                          <a:ln>
                            <a:noFill/>
                          </a:ln>
                          <a:effectLst/>
                        </a:rPr>
                        <a:t>Sharbanee</a:t>
                      </a:r>
                      <a:r>
                        <a:rPr kumimoji="0" lang="en-US" sz="2400" u="none" strike="noStrike" cap="none" normalizeH="0" baseline="0" dirty="0">
                          <a:ln>
                            <a:noFill/>
                          </a:ln>
                          <a:effectLst/>
                        </a:rPr>
                        <a:t>, </a:t>
                      </a:r>
                      <a:r>
                        <a:rPr kumimoji="0" lang="en-US" sz="2400" u="none" strike="noStrike" cap="none" normalizeH="0" baseline="0" dirty="0" err="1">
                          <a:ln>
                            <a:noFill/>
                          </a:ln>
                          <a:effectLst/>
                        </a:rPr>
                        <a:t>Timulak</a:t>
                      </a:r>
                      <a:r>
                        <a:rPr kumimoji="0" lang="en-US" sz="2400" u="none" strike="noStrike" cap="none" normalizeH="0" baseline="0" dirty="0">
                          <a:ln>
                            <a:noFill/>
                          </a:ln>
                          <a:effectLst/>
                        </a:rPr>
                        <a:t> &amp; Watson </a:t>
                      </a:r>
                      <a:r>
                        <a:rPr kumimoji="0" lang="en-US" sz="1800" u="none" strike="noStrike" cap="none" normalizeH="0" baseline="0" dirty="0">
                          <a:ln>
                            <a:noFill/>
                          </a:ln>
                          <a:effectLst/>
                        </a:rPr>
                        <a:t>(in </a:t>
                      </a:r>
                      <a:r>
                        <a:rPr kumimoji="0" lang="en-US" sz="1800" i="1" u="none" strike="noStrike" cap="none" normalizeH="0" baseline="0" dirty="0">
                          <a:ln>
                            <a:noFill/>
                          </a:ln>
                          <a:effectLst/>
                        </a:rPr>
                        <a:t>Handbook</a:t>
                      </a:r>
                      <a:r>
                        <a:rPr kumimoji="0" lang="en-US" sz="1800" u="none" strike="noStrike" cap="none" normalizeH="0" baseline="0" dirty="0">
                          <a:ln>
                            <a:noFill/>
                          </a:ln>
                          <a:effectLst/>
                        </a:rPr>
                        <a:t>, 7</a:t>
                      </a:r>
                      <a:r>
                        <a:rPr kumimoji="0" lang="en-US" sz="1800" u="none" strike="noStrike" cap="none" normalizeH="0" baseline="30000" dirty="0">
                          <a:ln>
                            <a:noFill/>
                          </a:ln>
                          <a:effectLst/>
                        </a:rPr>
                        <a:t>th</a:t>
                      </a:r>
                      <a:r>
                        <a:rPr kumimoji="0" lang="en-US" sz="1800" u="none" strike="noStrike" cap="none" normalizeH="0" baseline="0" dirty="0">
                          <a:ln>
                            <a:noFill/>
                          </a:ln>
                          <a:effectLst/>
                        </a:rPr>
                        <a:t> ed.)</a:t>
                      </a:r>
                      <a:endParaRPr kumimoji="0" lang="en-US" sz="2400" b="0" i="0" u="none" strike="noStrike" cap="none" normalizeH="0" baseline="0" dirty="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2021</a:t>
                      </a:r>
                      <a:endParaRPr kumimoji="0" lang="en-US" sz="2400" b="0" i="0" u="none" strike="noStrike" cap="none" normalizeH="0" baseline="0" dirty="0">
                        <a:ln>
                          <a:noFill/>
                        </a:ln>
                        <a:solidFill>
                          <a:schemeClr val="tx1"/>
                        </a:solidFill>
                        <a:effectLst/>
                        <a:latin typeface="Times" charset="0"/>
                        <a:ea typeface="Arial" charset="0"/>
                        <a:cs typeface="Arial" charset="0"/>
                      </a:endParaRPr>
                    </a:p>
                  </a:txBody>
                  <a:tcPr marL="68580" marR="68580" marT="34284" marB="34284"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+91 new studies from 2009-2018</a:t>
                      </a:r>
                      <a:endParaRPr kumimoji="0" lang="en-US" sz="2400" b="0" i="0" u="none" strike="noStrike" cap="none" normalizeH="0" baseline="0" dirty="0">
                        <a:ln>
                          <a:noFill/>
                        </a:ln>
                        <a:solidFill>
                          <a:schemeClr val="tx1"/>
                        </a:solidFill>
                        <a:effectLst/>
                        <a:latin typeface="Times" charset="0"/>
                        <a:ea typeface="Arial" charset="0"/>
                        <a:cs typeface="Arial" charset="0"/>
                      </a:endParaRPr>
                    </a:p>
                  </a:txBody>
                  <a:tcPr marL="68580" marR="68580" marT="34284" marB="34284" horzOverflow="overflow"/>
                </a:tc>
                <a:extLst>
                  <a:ext uri="{0D108BD9-81ED-4DB2-BD59-A6C34878D82A}">
                    <a16:rowId xmlns:a16="http://schemas.microsoft.com/office/drawing/2014/main" val="3070240739"/>
                  </a:ext>
                </a:extLst>
              </a:tr>
            </a:tbl>
          </a:graphicData>
        </a:graphic>
      </p:graphicFrame>
    </p:spTree>
    <p:extLst>
      <p:ext uri="{BB962C8B-B14F-4D97-AF65-F5344CB8AC3E}">
        <p14:creationId xmlns:p14="http://schemas.microsoft.com/office/powerpoint/2010/main" val="2592451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34D0-339B-D847-88F9-2F344622F3C3}"/>
              </a:ext>
            </a:extLst>
          </p:cNvPr>
          <p:cNvSpPr>
            <a:spLocks noGrp="1"/>
          </p:cNvSpPr>
          <p:nvPr>
            <p:ph type="title"/>
          </p:nvPr>
        </p:nvSpPr>
        <p:spPr>
          <a:xfrm>
            <a:off x="179512" y="476672"/>
            <a:ext cx="8075488" cy="482971"/>
          </a:xfrm>
        </p:spPr>
        <p:txBody>
          <a:bodyPr>
            <a:noAutofit/>
          </a:bodyPr>
          <a:lstStyle/>
          <a:p>
            <a:r>
              <a:rPr lang="en-US" sz="2800" b="1" dirty="0"/>
              <a:t>Meta-analyses of Humanistic-Experiential Psychotherapy Outcome Research</a:t>
            </a:r>
          </a:p>
        </p:txBody>
      </p:sp>
      <p:graphicFrame>
        <p:nvGraphicFramePr>
          <p:cNvPr id="4" name="Content Placeholder 3">
            <a:extLst>
              <a:ext uri="{FF2B5EF4-FFF2-40B4-BE49-F238E27FC236}">
                <a16:creationId xmlns:a16="http://schemas.microsoft.com/office/drawing/2014/main" id="{0445751C-FF9E-084A-904D-310D0E46FEA5}"/>
              </a:ext>
            </a:extLst>
          </p:cNvPr>
          <p:cNvGraphicFramePr>
            <a:graphicFrameLocks noGrp="1"/>
          </p:cNvGraphicFramePr>
          <p:nvPr>
            <p:ph idx="1"/>
            <p:extLst>
              <p:ext uri="{D42A27DB-BD31-4B8C-83A1-F6EECF244321}">
                <p14:modId xmlns:p14="http://schemas.microsoft.com/office/powerpoint/2010/main" val="3356771512"/>
              </p:ext>
            </p:extLst>
          </p:nvPr>
        </p:nvGraphicFramePr>
        <p:xfrm>
          <a:off x="406580" y="1329008"/>
          <a:ext cx="8269877" cy="5340350"/>
        </p:xfrm>
        <a:graphic>
          <a:graphicData uri="http://schemas.openxmlformats.org/drawingml/2006/table">
            <a:tbl>
              <a:tblPr>
                <a:tableStyleId>{5C22544A-7EE6-4342-B048-85BDC9FD1C3A}</a:tableStyleId>
              </a:tblPr>
              <a:tblGrid>
                <a:gridCol w="2314624">
                  <a:extLst>
                    <a:ext uri="{9D8B030D-6E8A-4147-A177-3AD203B41FA5}">
                      <a16:colId xmlns:a16="http://schemas.microsoft.com/office/drawing/2014/main" val="3555285402"/>
                    </a:ext>
                  </a:extLst>
                </a:gridCol>
                <a:gridCol w="990529">
                  <a:extLst>
                    <a:ext uri="{9D8B030D-6E8A-4147-A177-3AD203B41FA5}">
                      <a16:colId xmlns:a16="http://schemas.microsoft.com/office/drawing/2014/main" val="1611067269"/>
                    </a:ext>
                  </a:extLst>
                </a:gridCol>
                <a:gridCol w="724314">
                  <a:extLst>
                    <a:ext uri="{9D8B030D-6E8A-4147-A177-3AD203B41FA5}">
                      <a16:colId xmlns:a16="http://schemas.microsoft.com/office/drawing/2014/main" val="2209926285"/>
                    </a:ext>
                  </a:extLst>
                </a:gridCol>
                <a:gridCol w="88951">
                  <a:extLst>
                    <a:ext uri="{9D8B030D-6E8A-4147-A177-3AD203B41FA5}">
                      <a16:colId xmlns:a16="http://schemas.microsoft.com/office/drawing/2014/main" val="1930038188"/>
                    </a:ext>
                  </a:extLst>
                </a:gridCol>
                <a:gridCol w="1261194">
                  <a:extLst>
                    <a:ext uri="{9D8B030D-6E8A-4147-A177-3AD203B41FA5}">
                      <a16:colId xmlns:a16="http://schemas.microsoft.com/office/drawing/2014/main" val="3351061375"/>
                    </a:ext>
                  </a:extLst>
                </a:gridCol>
                <a:gridCol w="724314">
                  <a:extLst>
                    <a:ext uri="{9D8B030D-6E8A-4147-A177-3AD203B41FA5}">
                      <a16:colId xmlns:a16="http://schemas.microsoft.com/office/drawing/2014/main" val="4235308913"/>
                    </a:ext>
                  </a:extLst>
                </a:gridCol>
                <a:gridCol w="724314">
                  <a:extLst>
                    <a:ext uri="{9D8B030D-6E8A-4147-A177-3AD203B41FA5}">
                      <a16:colId xmlns:a16="http://schemas.microsoft.com/office/drawing/2014/main" val="3703149775"/>
                    </a:ext>
                  </a:extLst>
                </a:gridCol>
                <a:gridCol w="1441637">
                  <a:extLst>
                    <a:ext uri="{9D8B030D-6E8A-4147-A177-3AD203B41FA5}">
                      <a16:colId xmlns:a16="http://schemas.microsoft.com/office/drawing/2014/main" val="2568161129"/>
                    </a:ext>
                  </a:extLst>
                </a:gridCol>
              </a:tblGrid>
              <a:tr h="273072">
                <a:tc>
                  <a:txBody>
                    <a:bodyPr/>
                    <a:lstStyle/>
                    <a:p>
                      <a:pPr algn="l">
                        <a:lnSpc>
                          <a:spcPct val="100000"/>
                        </a:lnSpc>
                        <a:spcAft>
                          <a:spcPts val="0"/>
                        </a:spcAft>
                      </a:pPr>
                      <a:r>
                        <a:rPr lang="en-US" sz="1400" dirty="0">
                          <a:effectLst/>
                        </a:rPr>
                        <a:t> </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gridSpan="4">
                  <a:txBody>
                    <a:bodyPr/>
                    <a:lstStyle/>
                    <a:p>
                      <a:pPr algn="ctr">
                        <a:lnSpc>
                          <a:spcPct val="100000"/>
                        </a:lnSpc>
                        <a:spcAft>
                          <a:spcPts val="0"/>
                        </a:spcAft>
                      </a:pPr>
                      <a:r>
                        <a:rPr lang="en-US" sz="1400" b="1" dirty="0">
                          <a:effectLst/>
                        </a:rPr>
                        <a:t>1947-2008 Meta-analysis</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r>
                        <a:rPr lang="en-US" sz="1400" b="1" dirty="0">
                          <a:effectLst/>
                        </a:rPr>
                        <a:t>2009-2018 Meta-analysis</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2860700"/>
                  </a:ext>
                </a:extLst>
              </a:tr>
              <a:tr h="451047">
                <a:tc>
                  <a:txBody>
                    <a:bodyPr/>
                    <a:lstStyle/>
                    <a:p>
                      <a:pPr algn="l">
                        <a:lnSpc>
                          <a:spcPct val="100000"/>
                        </a:lnSpc>
                        <a:spcAft>
                          <a:spcPts val="0"/>
                        </a:spcAft>
                      </a:pPr>
                      <a:r>
                        <a:rPr lang="en-US" sz="1400" dirty="0">
                          <a:effectLst/>
                        </a:rPr>
                        <a:t> </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b="1" dirty="0">
                          <a:effectLst/>
                        </a:rPr>
                        <a:t>K Studies</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algn="ctr">
                        <a:lnSpc>
                          <a:spcPct val="100000"/>
                        </a:lnSpc>
                        <a:spcAft>
                          <a:spcPts val="0"/>
                        </a:spcAft>
                      </a:pPr>
                      <a:r>
                        <a:rPr lang="en-US" sz="1400" b="1" dirty="0">
                          <a:effectLst/>
                        </a:rPr>
                        <a:t>N Clients</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algn="ctr">
                        <a:lnSpc>
                          <a:spcPct val="100000"/>
                        </a:lnSpc>
                        <a:spcAft>
                          <a:spcPts val="0"/>
                        </a:spcAft>
                      </a:pPr>
                      <a:r>
                        <a:rPr lang="en-US" sz="1400" b="1" dirty="0">
                          <a:effectLst/>
                        </a:rPr>
                        <a:t>M (95% CI)</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b="1" dirty="0">
                          <a:effectLst/>
                        </a:rPr>
                        <a:t>K Studies</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b="1" dirty="0">
                          <a:effectLst/>
                        </a:rPr>
                        <a:t>N Clients</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b="1" dirty="0">
                          <a:effectLst/>
                        </a:rPr>
                        <a:t>M (95% CI)</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2923323917"/>
                  </a:ext>
                </a:extLst>
              </a:tr>
              <a:tr h="273072">
                <a:tc gridSpan="5">
                  <a:txBody>
                    <a:bodyPr/>
                    <a:lstStyle/>
                    <a:p>
                      <a:pPr algn="l">
                        <a:lnSpc>
                          <a:spcPct val="100000"/>
                        </a:lnSpc>
                        <a:spcAft>
                          <a:spcPts val="0"/>
                        </a:spcAft>
                      </a:pPr>
                      <a:r>
                        <a:rPr lang="en-US" sz="1400" b="1" dirty="0">
                          <a:effectLst/>
                        </a:rPr>
                        <a:t>Pre-Post effect sizes (ES) in HEP samples</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algn="l">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algn="l">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638255603"/>
                  </a:ext>
                </a:extLst>
              </a:tr>
              <a:tr h="273072">
                <a:tc gridSpan="8">
                  <a:txBody>
                    <a:bodyPr/>
                    <a:lstStyle/>
                    <a:p>
                      <a:pPr marR="63500" algn="l">
                        <a:lnSpc>
                          <a:spcPct val="100000"/>
                        </a:lnSpc>
                        <a:spcAft>
                          <a:spcPts val="0"/>
                        </a:spcAft>
                      </a:pPr>
                      <a:r>
                        <a:rPr lang="en-US" sz="1400" dirty="0">
                          <a:effectLst/>
                        </a:rPr>
                        <a:t> Overall (combined follow-up periods):</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9128920"/>
                  </a:ext>
                </a:extLst>
              </a:tr>
              <a:tr h="451047">
                <a:tc>
                  <a:txBody>
                    <a:bodyPr/>
                    <a:lstStyle/>
                    <a:p>
                      <a:pPr marL="63500" marR="63500" algn="l">
                        <a:lnSpc>
                          <a:spcPct val="100000"/>
                        </a:lnSpc>
                        <a:spcAft>
                          <a:spcPts val="0"/>
                        </a:spcAft>
                      </a:pPr>
                      <a:r>
                        <a:rPr lang="en-US" sz="1400" i="1" dirty="0">
                          <a:effectLst/>
                        </a:rPr>
                        <a:t> Primary Outcomes (PO)</a:t>
                      </a:r>
                      <a:endParaRPr lang="en-GB" sz="1400" i="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a:t>
                      </a:r>
                      <a:endParaRPr lang="en-GB" sz="140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marR="63500" algn="ctr">
                        <a:lnSpc>
                          <a:spcPct val="100000"/>
                        </a:lnSpc>
                        <a:spcAft>
                          <a:spcPts val="0"/>
                        </a:spcAft>
                      </a:pPr>
                      <a:r>
                        <a:rPr lang="en-US" sz="1400">
                          <a:effectLst/>
                        </a:rPr>
                        <a:t>--</a:t>
                      </a:r>
                      <a:endParaRPr lang="en-GB" sz="140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marR="63500" algn="ctr">
                        <a:lnSpc>
                          <a:spcPct val="100000"/>
                        </a:lnSpc>
                        <a:spcAft>
                          <a:spcPts val="0"/>
                        </a:spcAft>
                      </a:pPr>
                      <a:r>
                        <a:rPr lang="en-US" sz="1400">
                          <a:effectLst/>
                        </a:rPr>
                        <a:t>--</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R="63500" algn="ctr">
                        <a:lnSpc>
                          <a:spcPct val="100000"/>
                        </a:lnSpc>
                        <a:spcAft>
                          <a:spcPts val="0"/>
                        </a:spcAft>
                      </a:pPr>
                      <a:r>
                        <a:rPr lang="en-US" sz="1400" dirty="0">
                          <a:effectLst/>
                        </a:rPr>
                        <a:t>94</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R="63500" algn="ctr">
                        <a:lnSpc>
                          <a:spcPct val="100000"/>
                        </a:lnSpc>
                        <a:spcAft>
                          <a:spcPts val="0"/>
                        </a:spcAft>
                      </a:pPr>
                      <a:r>
                        <a:rPr lang="en-US" sz="1400" dirty="0">
                          <a:effectLst/>
                        </a:rPr>
                        <a:t>7558</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R="63500" algn="ctr">
                        <a:lnSpc>
                          <a:spcPct val="100000"/>
                        </a:lnSpc>
                        <a:spcAft>
                          <a:spcPts val="0"/>
                        </a:spcAft>
                      </a:pPr>
                      <a:r>
                        <a:rPr lang="en-US" sz="1400" dirty="0">
                          <a:effectLst/>
                        </a:rPr>
                        <a:t>.86 </a:t>
                      </a:r>
                      <a:r>
                        <a:rPr lang="en-US" sz="1100" dirty="0">
                          <a:effectLst/>
                        </a:rPr>
                        <a:t>(.74, .97)</a:t>
                      </a:r>
                      <a:endParaRPr lang="en-GB" sz="1400"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59086743"/>
                  </a:ext>
                </a:extLst>
              </a:tr>
              <a:tr h="273072">
                <a:tc>
                  <a:txBody>
                    <a:bodyPr/>
                    <a:lstStyle/>
                    <a:p>
                      <a:pPr marL="63500" marR="63500" algn="l">
                        <a:lnSpc>
                          <a:spcPct val="100000"/>
                        </a:lnSpc>
                        <a:spcAft>
                          <a:spcPts val="0"/>
                        </a:spcAft>
                      </a:pPr>
                      <a:r>
                        <a:rPr lang="en-US" sz="1400" i="1" dirty="0">
                          <a:effectLst/>
                        </a:rPr>
                        <a:t> All Outcomes (All)</a:t>
                      </a:r>
                      <a:endParaRPr lang="en-GB" sz="1400" i="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b="1" dirty="0">
                          <a:effectLst/>
                        </a:rPr>
                        <a:t>199</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marR="63500" algn="ctr">
                        <a:lnSpc>
                          <a:spcPct val="100000"/>
                        </a:lnSpc>
                        <a:spcAft>
                          <a:spcPts val="0"/>
                        </a:spcAft>
                      </a:pPr>
                      <a:r>
                        <a:rPr lang="en-US" sz="1400" b="1" dirty="0">
                          <a:effectLst/>
                        </a:rPr>
                        <a:t>14,032</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marR="63500" algn="ctr">
                        <a:lnSpc>
                          <a:spcPct val="100000"/>
                        </a:lnSpc>
                        <a:spcAft>
                          <a:spcPts val="0"/>
                        </a:spcAft>
                      </a:pPr>
                      <a:r>
                        <a:rPr lang="en-US" sz="1400" b="1" dirty="0">
                          <a:effectLst/>
                          <a:highlight>
                            <a:srgbClr val="FFFF00"/>
                          </a:highlight>
                        </a:rPr>
                        <a:t>.93 </a:t>
                      </a:r>
                      <a:r>
                        <a:rPr lang="en-US" sz="1100" b="1" dirty="0">
                          <a:effectLst/>
                        </a:rPr>
                        <a:t>(.88, 1.04)</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R="63500" algn="ctr">
                        <a:lnSpc>
                          <a:spcPct val="100000"/>
                        </a:lnSpc>
                        <a:spcAft>
                          <a:spcPts val="0"/>
                        </a:spcAft>
                      </a:pPr>
                      <a:r>
                        <a:rPr lang="en-US" sz="1400" b="1" dirty="0">
                          <a:effectLst/>
                        </a:rPr>
                        <a:t>94</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R="63500" algn="ctr">
                        <a:lnSpc>
                          <a:spcPct val="100000"/>
                        </a:lnSpc>
                        <a:spcAft>
                          <a:spcPts val="0"/>
                        </a:spcAft>
                      </a:pPr>
                      <a:r>
                        <a:rPr lang="en-US" sz="1400" b="1" dirty="0">
                          <a:effectLst/>
                        </a:rPr>
                        <a:t>7376</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R="63500" algn="ctr">
                        <a:lnSpc>
                          <a:spcPct val="100000"/>
                        </a:lnSpc>
                        <a:spcAft>
                          <a:spcPts val="0"/>
                        </a:spcAft>
                      </a:pPr>
                      <a:r>
                        <a:rPr lang="en-US" sz="1400" b="1" dirty="0">
                          <a:effectLst/>
                          <a:highlight>
                            <a:srgbClr val="FFFF00"/>
                          </a:highlight>
                        </a:rPr>
                        <a:t>.73 </a:t>
                      </a:r>
                      <a:r>
                        <a:rPr lang="en-US" sz="1100" b="1" dirty="0">
                          <a:effectLst/>
                        </a:rPr>
                        <a:t>(.62, .83)</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2530755135"/>
                  </a:ext>
                </a:extLst>
              </a:tr>
              <a:tr h="451047">
                <a:tc>
                  <a:txBody>
                    <a:bodyPr/>
                    <a:lstStyle/>
                    <a:p>
                      <a:pPr marL="63500" marR="63500" algn="l">
                        <a:lnSpc>
                          <a:spcPct val="100000"/>
                        </a:lnSpc>
                        <a:spcAft>
                          <a:spcPts val="0"/>
                        </a:spcAft>
                      </a:pPr>
                      <a:r>
                        <a:rPr lang="en-US" sz="1400" i="1" dirty="0">
                          <a:effectLst/>
                        </a:rPr>
                        <a:t>By follow-up time period:</a:t>
                      </a:r>
                      <a:endParaRPr lang="en-GB" sz="1400" i="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algn="ctr">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algn="ctr">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dirty="0">
                          <a:effectLst/>
                        </a:rPr>
                        <a:t> </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2151364563"/>
                  </a:ext>
                </a:extLst>
              </a:tr>
              <a:tr h="273072">
                <a:tc>
                  <a:txBody>
                    <a:bodyPr/>
                    <a:lstStyle/>
                    <a:p>
                      <a:pPr marL="63500" marR="63500" algn="l">
                        <a:lnSpc>
                          <a:spcPct val="100000"/>
                        </a:lnSpc>
                        <a:spcAft>
                          <a:spcPts val="0"/>
                        </a:spcAft>
                      </a:pPr>
                      <a:r>
                        <a:rPr lang="en-US" sz="1400">
                          <a:effectLst/>
                        </a:rPr>
                        <a:t> Post (0 – 1 mo post):</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a:effectLst/>
                        </a:rPr>
                        <a:t>181</a:t>
                      </a:r>
                      <a:endParaRPr lang="en-GB" sz="140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algn="ctr">
                        <a:lnSpc>
                          <a:spcPct val="100000"/>
                        </a:lnSpc>
                        <a:spcAft>
                          <a:spcPts val="0"/>
                        </a:spcAft>
                      </a:pPr>
                      <a:r>
                        <a:rPr lang="en-US" sz="1400">
                          <a:effectLst/>
                        </a:rPr>
                        <a:t>13,109</a:t>
                      </a:r>
                      <a:endParaRPr lang="en-GB" sz="140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algn="ctr">
                        <a:lnSpc>
                          <a:spcPct val="100000"/>
                        </a:lnSpc>
                        <a:spcAft>
                          <a:spcPts val="0"/>
                        </a:spcAft>
                      </a:pPr>
                      <a:r>
                        <a:rPr lang="en-US" sz="1400" dirty="0">
                          <a:effectLst/>
                        </a:rPr>
                        <a:t>.95 </a:t>
                      </a:r>
                      <a:r>
                        <a:rPr lang="en-US" sz="1100" dirty="0">
                          <a:effectLst/>
                        </a:rPr>
                        <a:t>(.86, 1.04)</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a:effectLst/>
                        </a:rPr>
                        <a:t>91</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dirty="0">
                          <a:effectLst/>
                        </a:rPr>
                        <a:t>6842</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dirty="0">
                          <a:effectLst/>
                        </a:rPr>
                        <a:t>.86 </a:t>
                      </a:r>
                      <a:r>
                        <a:rPr lang="en-US" sz="1100" dirty="0">
                          <a:effectLst/>
                        </a:rPr>
                        <a:t>(.75, .98)</a:t>
                      </a:r>
                      <a:endParaRPr lang="en-GB" sz="1400"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2213676743"/>
                  </a:ext>
                </a:extLst>
              </a:tr>
              <a:tr h="402721">
                <a:tc>
                  <a:txBody>
                    <a:bodyPr/>
                    <a:lstStyle/>
                    <a:p>
                      <a:pPr marL="63500" marR="63500" algn="l">
                        <a:lnSpc>
                          <a:spcPct val="100000"/>
                        </a:lnSpc>
                        <a:spcAft>
                          <a:spcPts val="0"/>
                        </a:spcAft>
                      </a:pPr>
                      <a:r>
                        <a:rPr lang="en-US" sz="1400" dirty="0">
                          <a:effectLst/>
                        </a:rPr>
                        <a:t> Early follow-up </a:t>
                      </a:r>
                      <a:r>
                        <a:rPr lang="en-US" sz="1100" dirty="0">
                          <a:effectLst/>
                        </a:rPr>
                        <a:t>(2–11 mos.)</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77</a:t>
                      </a:r>
                      <a:endParaRPr lang="en-GB" sz="140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marL="63500" marR="63500" algn="ctr">
                        <a:lnSpc>
                          <a:spcPct val="100000"/>
                        </a:lnSpc>
                        <a:spcAft>
                          <a:spcPts val="0"/>
                        </a:spcAft>
                      </a:pPr>
                      <a:r>
                        <a:rPr lang="en-US" sz="1400">
                          <a:effectLst/>
                        </a:rPr>
                        <a:t>2125</a:t>
                      </a:r>
                      <a:endParaRPr lang="en-GB" sz="140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marL="63500" marR="63500" algn="ctr">
                        <a:lnSpc>
                          <a:spcPct val="100000"/>
                        </a:lnSpc>
                        <a:spcAft>
                          <a:spcPts val="0"/>
                        </a:spcAft>
                      </a:pPr>
                      <a:r>
                        <a:rPr lang="en-US" sz="1400" dirty="0">
                          <a:effectLst/>
                        </a:rPr>
                        <a:t>1.05 </a:t>
                      </a:r>
                      <a:r>
                        <a:rPr lang="en-US" sz="1100" dirty="0">
                          <a:effectLst/>
                        </a:rPr>
                        <a:t>(.90,1.20)</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41</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2161</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rPr>
                        <a:t>.88 </a:t>
                      </a:r>
                      <a:r>
                        <a:rPr lang="en-US" sz="1100" dirty="0">
                          <a:effectLst/>
                        </a:rPr>
                        <a:t>(.67, 1.10)</a:t>
                      </a:r>
                      <a:endParaRPr lang="en-GB" sz="1400"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1873273721"/>
                  </a:ext>
                </a:extLst>
              </a:tr>
              <a:tr h="273072">
                <a:tc>
                  <a:txBody>
                    <a:bodyPr/>
                    <a:lstStyle/>
                    <a:p>
                      <a:pPr marL="63500" marR="63500" algn="l">
                        <a:lnSpc>
                          <a:spcPct val="100000"/>
                        </a:lnSpc>
                        <a:spcAft>
                          <a:spcPts val="0"/>
                        </a:spcAft>
                      </a:pPr>
                      <a:r>
                        <a:rPr lang="en-US" sz="1400" dirty="0">
                          <a:effectLst/>
                        </a:rPr>
                        <a:t> Late follow-up </a:t>
                      </a:r>
                      <a:r>
                        <a:rPr lang="en-US" sz="1100" dirty="0">
                          <a:effectLst/>
                        </a:rPr>
                        <a:t>(12+ mos.)</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a:effectLst/>
                        </a:rPr>
                        <a:t>52</a:t>
                      </a:r>
                      <a:endParaRPr lang="en-GB" sz="140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algn="ctr">
                        <a:lnSpc>
                          <a:spcPct val="100000"/>
                        </a:lnSpc>
                        <a:spcAft>
                          <a:spcPts val="0"/>
                        </a:spcAft>
                      </a:pPr>
                      <a:r>
                        <a:rPr lang="en-US" sz="1400">
                          <a:effectLst/>
                        </a:rPr>
                        <a:t>2611</a:t>
                      </a:r>
                      <a:endParaRPr lang="en-GB" sz="140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algn="ctr">
                        <a:lnSpc>
                          <a:spcPct val="100000"/>
                        </a:lnSpc>
                        <a:spcAft>
                          <a:spcPts val="0"/>
                        </a:spcAft>
                      </a:pPr>
                      <a:r>
                        <a:rPr lang="en-US" sz="1400" dirty="0">
                          <a:effectLst/>
                        </a:rPr>
                        <a:t>1.11 </a:t>
                      </a:r>
                      <a:r>
                        <a:rPr lang="en-US" sz="1100" dirty="0">
                          <a:effectLst/>
                        </a:rPr>
                        <a:t>(.93, 1.29)</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a:effectLst/>
                        </a:rPr>
                        <a:t>15</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a:effectLst/>
                        </a:rPr>
                        <a:t>599</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400" dirty="0">
                          <a:effectLst/>
                        </a:rPr>
                        <a:t>.92 </a:t>
                      </a:r>
                      <a:r>
                        <a:rPr lang="en-US" sz="1100" dirty="0">
                          <a:effectLst/>
                        </a:rPr>
                        <a:t>(.52, 1.31)</a:t>
                      </a:r>
                      <a:endParaRPr lang="en-GB" sz="1400"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1618462032"/>
                  </a:ext>
                </a:extLst>
              </a:tr>
              <a:tr h="273072">
                <a:tc gridSpan="5">
                  <a:txBody>
                    <a:bodyPr/>
                    <a:lstStyle/>
                    <a:p>
                      <a:pPr marL="63500" marR="63500" algn="l">
                        <a:lnSpc>
                          <a:spcPct val="100000"/>
                        </a:lnSpc>
                        <a:spcAft>
                          <a:spcPts val="0"/>
                        </a:spcAft>
                      </a:pPr>
                      <a:r>
                        <a:rPr lang="en-US" sz="1400" i="1" dirty="0">
                          <a:effectLst/>
                        </a:rPr>
                        <a:t>By type of HEP (combined follow-up periods)</a:t>
                      </a:r>
                      <a:endParaRPr lang="en-GB" sz="1400" i="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63500" marR="63500" algn="l">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l">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l">
                        <a:lnSpc>
                          <a:spcPct val="100000"/>
                        </a:lnSpc>
                        <a:spcAft>
                          <a:spcPts val="0"/>
                        </a:spcAft>
                      </a:pPr>
                      <a:r>
                        <a:rPr lang="en-US" sz="1400" dirty="0">
                          <a:effectLst/>
                        </a:rPr>
                        <a:t> </a:t>
                      </a:r>
                      <a:endParaRPr lang="en-GB" sz="1400"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1903144304"/>
                  </a:ext>
                </a:extLst>
              </a:tr>
              <a:tr h="451047">
                <a:tc>
                  <a:txBody>
                    <a:bodyPr/>
                    <a:lstStyle/>
                    <a:p>
                      <a:pPr marL="63500" marR="63500" algn="l">
                        <a:lnSpc>
                          <a:spcPct val="100000"/>
                        </a:lnSpc>
                        <a:spcAft>
                          <a:spcPts val="0"/>
                        </a:spcAft>
                        <a:tabLst>
                          <a:tab pos="2213610" algn="r"/>
                        </a:tabLst>
                      </a:pPr>
                      <a:r>
                        <a:rPr lang="en-US" sz="1400" dirty="0">
                          <a:effectLst/>
                        </a:rPr>
                        <a:t> Supportive-Nondirective</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rPr>
                        <a:t>32</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rPr>
                        <a:t>704</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marL="63500" marR="63500" algn="ctr">
                        <a:lnSpc>
                          <a:spcPct val="100000"/>
                        </a:lnSpc>
                        <a:spcAft>
                          <a:spcPts val="0"/>
                        </a:spcAft>
                      </a:pPr>
                      <a:r>
                        <a:rPr lang="en-US" sz="1400" dirty="0">
                          <a:effectLst/>
                        </a:rPr>
                        <a:t>.80 </a:t>
                      </a:r>
                      <a:r>
                        <a:rPr lang="en-US" sz="1100" dirty="0">
                          <a:effectLst/>
                        </a:rPr>
                        <a:t>(.63, .97)</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marL="63500" marR="63500" algn="ctr">
                        <a:lnSpc>
                          <a:spcPct val="100000"/>
                        </a:lnSpc>
                        <a:spcAft>
                          <a:spcPts val="0"/>
                        </a:spcAft>
                      </a:pPr>
                      <a:r>
                        <a:rPr lang="en-US" sz="1400">
                          <a:effectLst/>
                        </a:rPr>
                        <a:t>30</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1564</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rPr>
                        <a:t>.73 </a:t>
                      </a:r>
                      <a:r>
                        <a:rPr lang="en-US" sz="1100" dirty="0">
                          <a:effectLst/>
                        </a:rPr>
                        <a:t>(.55, .92)</a:t>
                      </a:r>
                      <a:endParaRPr lang="en-GB" sz="1400"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862096"/>
                  </a:ext>
                </a:extLst>
              </a:tr>
              <a:tr h="273072">
                <a:tc>
                  <a:txBody>
                    <a:bodyPr/>
                    <a:lstStyle/>
                    <a:p>
                      <a:pPr marL="63500" marR="63500" algn="l">
                        <a:lnSpc>
                          <a:spcPct val="100000"/>
                        </a:lnSpc>
                        <a:spcAft>
                          <a:spcPts val="0"/>
                        </a:spcAft>
                      </a:pPr>
                      <a:r>
                        <a:rPr lang="en-US" sz="1400" b="1" dirty="0">
                          <a:effectLst/>
                          <a:highlight>
                            <a:srgbClr val="00FFFF"/>
                          </a:highlight>
                        </a:rPr>
                        <a:t> Person-Centered</a:t>
                      </a:r>
                      <a:endParaRPr lang="en-GB" sz="1400" b="1" dirty="0">
                        <a:effectLst/>
                        <a:highlight>
                          <a:srgbClr val="00FFFF"/>
                        </a:highligh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b="1" dirty="0">
                          <a:effectLst/>
                          <a:highlight>
                            <a:srgbClr val="00FFFF"/>
                          </a:highlight>
                        </a:rPr>
                        <a:t>76</a:t>
                      </a:r>
                      <a:endParaRPr lang="en-GB" sz="1400" b="1" dirty="0">
                        <a:effectLst/>
                        <a:highlight>
                          <a:srgbClr val="00FFFF"/>
                        </a:highligh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200" b="1" dirty="0">
                          <a:effectLst/>
                          <a:highlight>
                            <a:srgbClr val="00FFFF"/>
                          </a:highlight>
                        </a:rPr>
                        <a:t>10,450</a:t>
                      </a:r>
                      <a:endParaRPr lang="en-GB" sz="1200" b="1" dirty="0">
                        <a:effectLst/>
                        <a:highlight>
                          <a:srgbClr val="00FFFF"/>
                        </a:highlight>
                        <a:latin typeface="Times New Roman" panose="02020603050405020304" pitchFamily="18" charset="0"/>
                        <a:ea typeface="Times New Roman" panose="02020603050405020304" pitchFamily="18" charset="0"/>
                      </a:endParaRPr>
                    </a:p>
                  </a:txBody>
                  <a:tcPr marL="37267" marR="37267" marT="0" marB="0"/>
                </a:tc>
                <a:tc gridSpan="2">
                  <a:txBody>
                    <a:bodyPr/>
                    <a:lstStyle/>
                    <a:p>
                      <a:pPr marL="63500" marR="63500" algn="ctr">
                        <a:lnSpc>
                          <a:spcPct val="100000"/>
                        </a:lnSpc>
                        <a:spcAft>
                          <a:spcPts val="0"/>
                        </a:spcAft>
                      </a:pPr>
                      <a:r>
                        <a:rPr lang="en-US" sz="1400" b="1" dirty="0">
                          <a:effectLst/>
                          <a:highlight>
                            <a:srgbClr val="00FFFF"/>
                          </a:highlight>
                        </a:rPr>
                        <a:t>.95 </a:t>
                      </a:r>
                      <a:r>
                        <a:rPr lang="en-US" sz="1100" b="1" dirty="0">
                          <a:effectLst/>
                          <a:highlight>
                            <a:srgbClr val="00FFFF"/>
                          </a:highlight>
                        </a:rPr>
                        <a:t>(.83, 1.04)</a:t>
                      </a:r>
                      <a:endParaRPr lang="en-GB" sz="1400" b="1" dirty="0">
                        <a:effectLst/>
                        <a:highlight>
                          <a:srgbClr val="00FFFF"/>
                        </a:highligh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marL="63500" marR="63500" algn="ctr">
                        <a:lnSpc>
                          <a:spcPct val="100000"/>
                        </a:lnSpc>
                        <a:spcAft>
                          <a:spcPts val="0"/>
                        </a:spcAft>
                      </a:pPr>
                      <a:r>
                        <a:rPr lang="en-US" sz="1400" b="1" dirty="0">
                          <a:effectLst/>
                          <a:highlight>
                            <a:srgbClr val="00FFFF"/>
                          </a:highlight>
                        </a:rPr>
                        <a:t>18</a:t>
                      </a:r>
                      <a:endParaRPr lang="en-GB" sz="1400" b="1" dirty="0">
                        <a:effectLst/>
                        <a:highlight>
                          <a:srgbClr val="00FFFF"/>
                        </a:highligh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b="1">
                          <a:effectLst/>
                          <a:highlight>
                            <a:srgbClr val="00FFFF"/>
                          </a:highlight>
                        </a:rPr>
                        <a:t>1258</a:t>
                      </a:r>
                      <a:endParaRPr lang="en-GB" sz="1400" b="1">
                        <a:effectLst/>
                        <a:highlight>
                          <a:srgbClr val="00FFFF"/>
                        </a:highligh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b="1" dirty="0">
                          <a:effectLst/>
                          <a:highlight>
                            <a:srgbClr val="00FFFF"/>
                          </a:highlight>
                        </a:rPr>
                        <a:t>.98 </a:t>
                      </a:r>
                      <a:r>
                        <a:rPr lang="en-US" sz="1100" b="1" dirty="0">
                          <a:effectLst/>
                          <a:highlight>
                            <a:srgbClr val="00FFFF"/>
                          </a:highlight>
                        </a:rPr>
                        <a:t>(.66, 1.29)</a:t>
                      </a:r>
                      <a:endParaRPr lang="en-GB" sz="1400" b="1" dirty="0">
                        <a:effectLst/>
                        <a:highlight>
                          <a:srgbClr val="00FFFF"/>
                        </a:highligh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1191019312"/>
                  </a:ext>
                </a:extLst>
              </a:tr>
              <a:tr h="402721">
                <a:tc>
                  <a:txBody>
                    <a:bodyPr/>
                    <a:lstStyle/>
                    <a:p>
                      <a:pPr marL="63500" marR="63500" algn="l">
                        <a:lnSpc>
                          <a:spcPct val="100000"/>
                        </a:lnSpc>
                        <a:spcAft>
                          <a:spcPts val="0"/>
                        </a:spcAft>
                      </a:pPr>
                      <a:r>
                        <a:rPr lang="en-US" sz="1400">
                          <a:effectLst/>
                        </a:rPr>
                        <a:t> Emotion-Focused</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34</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rPr>
                        <a:t>1138</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marL="63500" marR="63500" algn="ctr">
                        <a:lnSpc>
                          <a:spcPct val="100000"/>
                        </a:lnSpc>
                        <a:spcAft>
                          <a:spcPts val="0"/>
                        </a:spcAft>
                      </a:pPr>
                      <a:r>
                        <a:rPr lang="en-US" sz="1400" dirty="0">
                          <a:effectLst/>
                        </a:rPr>
                        <a:t>1.21</a:t>
                      </a:r>
                      <a:r>
                        <a:rPr lang="en-US" sz="1200" dirty="0">
                          <a:effectLst/>
                        </a:rPr>
                        <a:t> </a:t>
                      </a:r>
                      <a:r>
                        <a:rPr lang="en-US" sz="1100" dirty="0">
                          <a:effectLst/>
                        </a:rPr>
                        <a:t>(1.04, 1.37)</a:t>
                      </a:r>
                      <a:endParaRPr lang="en-GB" sz="1200"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marL="63500" marR="63500" algn="ctr">
                        <a:lnSpc>
                          <a:spcPct val="100000"/>
                        </a:lnSpc>
                        <a:spcAft>
                          <a:spcPts val="0"/>
                        </a:spcAft>
                      </a:pPr>
                      <a:r>
                        <a:rPr lang="en-US" sz="1400" dirty="0">
                          <a:effectLst/>
                        </a:rPr>
                        <a:t>18</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rPr>
                        <a:t>464</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rPr>
                        <a:t>1.31 </a:t>
                      </a:r>
                      <a:r>
                        <a:rPr lang="en-US" sz="1100" dirty="0">
                          <a:effectLst/>
                        </a:rPr>
                        <a:t>(1.05, 1.58)</a:t>
                      </a:r>
                      <a:endParaRPr lang="en-GB" sz="1100"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1071902307"/>
                  </a:ext>
                </a:extLst>
              </a:tr>
              <a:tr h="273072">
                <a:tc>
                  <a:txBody>
                    <a:bodyPr/>
                    <a:lstStyle/>
                    <a:p>
                      <a:pPr marL="63500" marR="63500" algn="l">
                        <a:lnSpc>
                          <a:spcPct val="100000"/>
                        </a:lnSpc>
                        <a:spcAft>
                          <a:spcPts val="0"/>
                        </a:spcAft>
                      </a:pPr>
                      <a:r>
                        <a:rPr lang="en-US" sz="1400">
                          <a:effectLst/>
                        </a:rPr>
                        <a:t> Gestalt/Psychodrama</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marL="63500" marR="63500" algn="ctr">
                        <a:lnSpc>
                          <a:spcPct val="100000"/>
                        </a:lnSpc>
                        <a:spcAft>
                          <a:spcPts val="0"/>
                        </a:spcAft>
                      </a:pPr>
                      <a:r>
                        <a:rPr lang="en-US" sz="1400">
                          <a:effectLst/>
                        </a:rPr>
                        <a:t> </a:t>
                      </a:r>
                      <a:endParaRPr lang="en-GB" sz="140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marL="63500" marR="63500" algn="ctr">
                        <a:lnSpc>
                          <a:spcPct val="100000"/>
                        </a:lnSpc>
                        <a:spcAft>
                          <a:spcPts val="0"/>
                        </a:spcAft>
                      </a:pPr>
                      <a:r>
                        <a:rPr lang="en-US" sz="1400">
                          <a:effectLst/>
                        </a:rPr>
                        <a:t>17</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723</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rPr>
                        <a:t>.78 </a:t>
                      </a:r>
                      <a:r>
                        <a:rPr lang="en-US" sz="1100" dirty="0">
                          <a:effectLst/>
                        </a:rPr>
                        <a:t>(.57, .98)</a:t>
                      </a:r>
                      <a:endParaRPr lang="en-GB" sz="1400"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4191654778"/>
                  </a:ext>
                </a:extLst>
              </a:tr>
              <a:tr h="273072">
                <a:tc>
                  <a:txBody>
                    <a:bodyPr/>
                    <a:lstStyle/>
                    <a:p>
                      <a:pPr marL="63500" marR="63500" algn="l">
                        <a:lnSpc>
                          <a:spcPct val="100000"/>
                        </a:lnSpc>
                        <a:spcAft>
                          <a:spcPts val="0"/>
                        </a:spcAft>
                        <a:tabLst>
                          <a:tab pos="1270000" algn="l"/>
                        </a:tabLst>
                      </a:pPr>
                      <a:r>
                        <a:rPr lang="en-US" sz="1400">
                          <a:effectLst/>
                        </a:rPr>
                        <a:t> Other HEPs	</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53</a:t>
                      </a:r>
                      <a:r>
                        <a:rPr lang="en-US" sz="1400" baseline="30000">
                          <a:effectLst/>
                        </a:rPr>
                        <a:t>a</a:t>
                      </a:r>
                      <a:endParaRPr lang="en-GB" sz="140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a:effectLst/>
                        </a:rPr>
                        <a:t>1605</a:t>
                      </a:r>
                      <a:endParaRPr lang="en-GB" sz="140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marL="63500" marR="63500" algn="ctr">
                        <a:lnSpc>
                          <a:spcPct val="100000"/>
                        </a:lnSpc>
                        <a:spcAft>
                          <a:spcPts val="0"/>
                        </a:spcAft>
                      </a:pPr>
                      <a:r>
                        <a:rPr lang="en-US" sz="1400" dirty="0">
                          <a:effectLst/>
                          <a:highlight>
                            <a:srgbClr val="FFFF00"/>
                          </a:highlight>
                        </a:rPr>
                        <a:t>.89</a:t>
                      </a:r>
                      <a:r>
                        <a:rPr lang="en-US" sz="1200" dirty="0">
                          <a:effectLst/>
                          <a:highlight>
                            <a:srgbClr val="FFFF00"/>
                          </a:highlight>
                        </a:rPr>
                        <a:t> </a:t>
                      </a:r>
                      <a:r>
                        <a:rPr lang="en-US" sz="1100" dirty="0">
                          <a:effectLst/>
                        </a:rPr>
                        <a:t>(.69, 1.10)</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marL="63500" marR="63500" algn="ctr">
                        <a:lnSpc>
                          <a:spcPct val="100000"/>
                        </a:lnSpc>
                        <a:spcAft>
                          <a:spcPts val="0"/>
                        </a:spcAft>
                      </a:pPr>
                      <a:r>
                        <a:rPr lang="en-US" sz="1400" dirty="0">
                          <a:effectLst/>
                        </a:rPr>
                        <a:t>11</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rPr>
                        <a:t>3521</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marL="63500" marR="63500" algn="ctr">
                        <a:lnSpc>
                          <a:spcPct val="100000"/>
                        </a:lnSpc>
                        <a:spcAft>
                          <a:spcPts val="0"/>
                        </a:spcAft>
                      </a:pPr>
                      <a:r>
                        <a:rPr lang="en-US" sz="1400" dirty="0">
                          <a:effectLst/>
                          <a:highlight>
                            <a:srgbClr val="FFFF00"/>
                          </a:highlight>
                        </a:rPr>
                        <a:t>.53 </a:t>
                      </a:r>
                      <a:r>
                        <a:rPr lang="en-US" sz="1100" dirty="0">
                          <a:effectLst/>
                        </a:rPr>
                        <a:t>(.32, .73)</a:t>
                      </a:r>
                      <a:endParaRPr lang="en-GB" sz="1400"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2752448446"/>
                  </a:ext>
                </a:extLst>
              </a:tr>
            </a:tbl>
          </a:graphicData>
        </a:graphic>
      </p:graphicFrame>
    </p:spTree>
    <p:extLst>
      <p:ext uri="{BB962C8B-B14F-4D97-AF65-F5344CB8AC3E}">
        <p14:creationId xmlns:p14="http://schemas.microsoft.com/office/powerpoint/2010/main" val="1987845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34D0-339B-D847-88F9-2F344622F3C3}"/>
              </a:ext>
            </a:extLst>
          </p:cNvPr>
          <p:cNvSpPr>
            <a:spLocks noGrp="1"/>
          </p:cNvSpPr>
          <p:nvPr>
            <p:ph type="title"/>
          </p:nvPr>
        </p:nvSpPr>
        <p:spPr>
          <a:xfrm>
            <a:off x="331800" y="332656"/>
            <a:ext cx="8075488" cy="482971"/>
          </a:xfrm>
        </p:spPr>
        <p:txBody>
          <a:bodyPr>
            <a:noAutofit/>
          </a:bodyPr>
          <a:lstStyle/>
          <a:p>
            <a:r>
              <a:rPr lang="en-US" sz="2800" b="1" dirty="0"/>
              <a:t>Meta-analyses of Humanistic-Experiential Psychotherapy Outcome Research</a:t>
            </a:r>
          </a:p>
        </p:txBody>
      </p:sp>
      <p:graphicFrame>
        <p:nvGraphicFramePr>
          <p:cNvPr id="4" name="Content Placeholder 3">
            <a:extLst>
              <a:ext uri="{FF2B5EF4-FFF2-40B4-BE49-F238E27FC236}">
                <a16:creationId xmlns:a16="http://schemas.microsoft.com/office/drawing/2014/main" id="{0445751C-FF9E-084A-904D-310D0E46FEA5}"/>
              </a:ext>
            </a:extLst>
          </p:cNvPr>
          <p:cNvGraphicFramePr>
            <a:graphicFrameLocks noGrp="1"/>
          </p:cNvGraphicFramePr>
          <p:nvPr>
            <p:ph idx="1"/>
            <p:extLst>
              <p:ext uri="{D42A27DB-BD31-4B8C-83A1-F6EECF244321}">
                <p14:modId xmlns:p14="http://schemas.microsoft.com/office/powerpoint/2010/main" val="4118708405"/>
              </p:ext>
            </p:extLst>
          </p:nvPr>
        </p:nvGraphicFramePr>
        <p:xfrm>
          <a:off x="251520" y="1196752"/>
          <a:ext cx="8496944" cy="5563348"/>
        </p:xfrm>
        <a:graphic>
          <a:graphicData uri="http://schemas.openxmlformats.org/drawingml/2006/table">
            <a:tbl>
              <a:tblPr>
                <a:tableStyleId>{5C22544A-7EE6-4342-B048-85BDC9FD1C3A}</a:tableStyleId>
              </a:tblPr>
              <a:tblGrid>
                <a:gridCol w="2378177">
                  <a:extLst>
                    <a:ext uri="{9D8B030D-6E8A-4147-A177-3AD203B41FA5}">
                      <a16:colId xmlns:a16="http://schemas.microsoft.com/office/drawing/2014/main" val="3555285402"/>
                    </a:ext>
                  </a:extLst>
                </a:gridCol>
                <a:gridCol w="1017727">
                  <a:extLst>
                    <a:ext uri="{9D8B030D-6E8A-4147-A177-3AD203B41FA5}">
                      <a16:colId xmlns:a16="http://schemas.microsoft.com/office/drawing/2014/main" val="1611067269"/>
                    </a:ext>
                  </a:extLst>
                </a:gridCol>
                <a:gridCol w="744201">
                  <a:extLst>
                    <a:ext uri="{9D8B030D-6E8A-4147-A177-3AD203B41FA5}">
                      <a16:colId xmlns:a16="http://schemas.microsoft.com/office/drawing/2014/main" val="2209926285"/>
                    </a:ext>
                  </a:extLst>
                </a:gridCol>
                <a:gridCol w="91393">
                  <a:extLst>
                    <a:ext uri="{9D8B030D-6E8A-4147-A177-3AD203B41FA5}">
                      <a16:colId xmlns:a16="http://schemas.microsoft.com/office/drawing/2014/main" val="1930038188"/>
                    </a:ext>
                  </a:extLst>
                </a:gridCol>
                <a:gridCol w="1295823">
                  <a:extLst>
                    <a:ext uri="{9D8B030D-6E8A-4147-A177-3AD203B41FA5}">
                      <a16:colId xmlns:a16="http://schemas.microsoft.com/office/drawing/2014/main" val="3351061375"/>
                    </a:ext>
                  </a:extLst>
                </a:gridCol>
                <a:gridCol w="744201">
                  <a:extLst>
                    <a:ext uri="{9D8B030D-6E8A-4147-A177-3AD203B41FA5}">
                      <a16:colId xmlns:a16="http://schemas.microsoft.com/office/drawing/2014/main" val="4235308913"/>
                    </a:ext>
                  </a:extLst>
                </a:gridCol>
                <a:gridCol w="744201">
                  <a:extLst>
                    <a:ext uri="{9D8B030D-6E8A-4147-A177-3AD203B41FA5}">
                      <a16:colId xmlns:a16="http://schemas.microsoft.com/office/drawing/2014/main" val="3703149775"/>
                    </a:ext>
                  </a:extLst>
                </a:gridCol>
                <a:gridCol w="1481221">
                  <a:extLst>
                    <a:ext uri="{9D8B030D-6E8A-4147-A177-3AD203B41FA5}">
                      <a16:colId xmlns:a16="http://schemas.microsoft.com/office/drawing/2014/main" val="2568161129"/>
                    </a:ext>
                  </a:extLst>
                </a:gridCol>
              </a:tblGrid>
              <a:tr h="379690">
                <a:tc>
                  <a:txBody>
                    <a:bodyPr/>
                    <a:lstStyle/>
                    <a:p>
                      <a:pPr algn="l">
                        <a:lnSpc>
                          <a:spcPct val="100000"/>
                        </a:lnSpc>
                        <a:spcAft>
                          <a:spcPts val="0"/>
                        </a:spcAft>
                      </a:pPr>
                      <a:r>
                        <a:rPr lang="en-US" sz="1400" dirty="0">
                          <a:effectLst/>
                        </a:rPr>
                        <a:t> </a:t>
                      </a:r>
                      <a:endParaRPr lang="en-GB" sz="1400" dirty="0">
                        <a:effectLst/>
                        <a:latin typeface="Times New Roman" panose="02020603050405020304" pitchFamily="18" charset="0"/>
                        <a:ea typeface="Times New Roman" panose="02020603050405020304" pitchFamily="18" charset="0"/>
                      </a:endParaRPr>
                    </a:p>
                  </a:txBody>
                  <a:tcPr marL="37267" marR="37267" marT="0" marB="0"/>
                </a:tc>
                <a:tc gridSpan="4">
                  <a:txBody>
                    <a:bodyPr/>
                    <a:lstStyle/>
                    <a:p>
                      <a:pPr algn="ctr">
                        <a:lnSpc>
                          <a:spcPct val="100000"/>
                        </a:lnSpc>
                        <a:spcAft>
                          <a:spcPts val="0"/>
                        </a:spcAft>
                      </a:pPr>
                      <a:r>
                        <a:rPr lang="en-US" sz="1400" b="1" dirty="0">
                          <a:effectLst/>
                        </a:rPr>
                        <a:t>1947-2008 Meta-analysis</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r>
                        <a:rPr lang="en-US" sz="1400" b="1" dirty="0">
                          <a:effectLst/>
                        </a:rPr>
                        <a:t>2009-2018 Meta-analysis</a:t>
                      </a:r>
                      <a:endParaRPr lang="en-GB" sz="14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2860700"/>
                  </a:ext>
                </a:extLst>
              </a:tr>
              <a:tr h="604756">
                <a:tc>
                  <a:txBody>
                    <a:bodyPr/>
                    <a:lstStyle/>
                    <a:p>
                      <a:pPr algn="l">
                        <a:lnSpc>
                          <a:spcPct val="100000"/>
                        </a:lnSpc>
                        <a:spcAft>
                          <a:spcPts val="0"/>
                        </a:spcAft>
                      </a:pPr>
                      <a:r>
                        <a:rPr lang="en-US" sz="1600" dirty="0">
                          <a:effectLst/>
                        </a:rPr>
                        <a:t> </a:t>
                      </a:r>
                      <a:endParaRPr lang="en-GB" sz="160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600" b="1" dirty="0">
                          <a:effectLst/>
                        </a:rPr>
                        <a:t>K Studies</a:t>
                      </a:r>
                      <a:endParaRPr lang="en-GB" sz="1600" b="1" dirty="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algn="ctr">
                        <a:lnSpc>
                          <a:spcPct val="100000"/>
                        </a:lnSpc>
                        <a:spcAft>
                          <a:spcPts val="0"/>
                        </a:spcAft>
                      </a:pPr>
                      <a:r>
                        <a:rPr lang="en-US" sz="1600" b="1" dirty="0">
                          <a:effectLst/>
                        </a:rPr>
                        <a:t>N Clients</a:t>
                      </a:r>
                      <a:endParaRPr lang="en-GB" sz="16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algn="ctr">
                        <a:lnSpc>
                          <a:spcPct val="100000"/>
                        </a:lnSpc>
                        <a:spcAft>
                          <a:spcPts val="0"/>
                        </a:spcAft>
                      </a:pPr>
                      <a:r>
                        <a:rPr lang="en-US" sz="1600" b="1" dirty="0">
                          <a:effectLst/>
                        </a:rPr>
                        <a:t>M (95% CI)</a:t>
                      </a:r>
                      <a:endParaRPr lang="en-GB" sz="1600" b="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600" b="1" dirty="0">
                          <a:effectLst/>
                        </a:rPr>
                        <a:t>K Studies</a:t>
                      </a:r>
                      <a:endParaRPr lang="en-GB" sz="1600" b="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600" b="1" dirty="0">
                          <a:effectLst/>
                        </a:rPr>
                        <a:t>N Clients</a:t>
                      </a:r>
                      <a:endParaRPr lang="en-GB" sz="1600" b="1"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600" b="1" dirty="0">
                          <a:effectLst/>
                        </a:rPr>
                        <a:t>M (95% CI)</a:t>
                      </a:r>
                      <a:endParaRPr lang="en-GB" sz="1600" b="1" dirty="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2923323917"/>
                  </a:ext>
                </a:extLst>
              </a:tr>
              <a:tr h="379690">
                <a:tc gridSpan="5">
                  <a:txBody>
                    <a:bodyPr/>
                    <a:lstStyle/>
                    <a:p>
                      <a:pPr marR="63500" algn="l">
                        <a:lnSpc>
                          <a:spcPct val="100000"/>
                        </a:lnSpc>
                        <a:spcAft>
                          <a:spcPts val="0"/>
                        </a:spcAft>
                      </a:pPr>
                      <a:r>
                        <a:rPr lang="en-US" sz="1600" b="1" dirty="0">
                          <a:effectLst/>
                          <a:latin typeface="Times New Roman" panose="02020603050405020304" pitchFamily="18" charset="0"/>
                          <a:ea typeface="Times New Roman" panose="02020603050405020304" pitchFamily="18" charset="0"/>
                        </a:rPr>
                        <a:t>Controlled ES: HEPs vs. untreated participants</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63500" marR="63500" algn="ctr">
                        <a:lnSpc>
                          <a:spcPct val="100000"/>
                        </a:lnSpc>
                        <a:spcAft>
                          <a:spcPts val="0"/>
                        </a:spcAft>
                      </a:pPr>
                      <a:r>
                        <a:rPr lang="en-US" sz="1600" b="1" i="1">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i="1">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i="1">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638255603"/>
                  </a:ext>
                </a:extLst>
              </a:tr>
              <a:tr h="379690">
                <a:tc>
                  <a:txBody>
                    <a:bodyPr/>
                    <a:lstStyle/>
                    <a:p>
                      <a:pPr marL="63500" marR="63500" algn="l">
                        <a:lnSpc>
                          <a:spcPct val="100000"/>
                        </a:lnSpc>
                        <a:spcAft>
                          <a:spcPts val="0"/>
                        </a:spcAft>
                      </a:pPr>
                      <a:r>
                        <a:rPr lang="en-US" sz="1600" b="1" dirty="0">
                          <a:effectLst/>
                          <a:highlight>
                            <a:srgbClr val="00FFFF"/>
                          </a:highlight>
                          <a:latin typeface="Times New Roman" panose="02020603050405020304" pitchFamily="18" charset="0"/>
                          <a:ea typeface="Times New Roman" panose="02020603050405020304" pitchFamily="18" charset="0"/>
                        </a:rPr>
                        <a:t> Controlled effects overall</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62</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4102</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.76 (.64, .88)</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21</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1519</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.88 (.55, 1.20)</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1779128920"/>
                  </a:ext>
                </a:extLst>
              </a:tr>
              <a:tr h="379690">
                <a:tc>
                  <a:txBody>
                    <a:bodyPr/>
                    <a:lstStyle/>
                    <a:p>
                      <a:pPr marL="63500" marR="63500" algn="l">
                        <a:lnSpc>
                          <a:spcPct val="100000"/>
                        </a:lnSpc>
                        <a:spcAft>
                          <a:spcPts val="0"/>
                        </a:spcAft>
                      </a:pPr>
                      <a:r>
                        <a:rPr lang="en-US" sz="1600">
                          <a:effectLst/>
                          <a:latin typeface="Times New Roman" panose="02020603050405020304" pitchFamily="18" charset="0"/>
                          <a:ea typeface="Times New Roman" panose="02020603050405020304" pitchFamily="18" charset="0"/>
                        </a:rPr>
                        <a:t> Controlled RCTs</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31</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1146</a:t>
                      </a:r>
                      <a:endParaRPr lang="en-GB" sz="160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R="63500" algn="ctr">
                        <a:lnSpc>
                          <a:spcPct val="100000"/>
                        </a:lnSpc>
                        <a:spcAft>
                          <a:spcPts val="0"/>
                        </a:spcAft>
                      </a:pPr>
                      <a:r>
                        <a:rPr lang="en-US" sz="1600" dirty="0">
                          <a:solidFill>
                            <a:srgbClr val="000000"/>
                          </a:solidFill>
                          <a:effectLst/>
                          <a:highlight>
                            <a:srgbClr val="FFFF00"/>
                          </a:highlight>
                          <a:latin typeface="Times New Roman" panose="02020603050405020304" pitchFamily="18" charset="0"/>
                          <a:ea typeface="Times New Roman" panose="02020603050405020304" pitchFamily="18" charset="0"/>
                        </a:rPr>
                        <a:t>.76 </a:t>
                      </a:r>
                      <a:r>
                        <a:rPr lang="en-US" sz="1600" dirty="0">
                          <a:solidFill>
                            <a:srgbClr val="000000"/>
                          </a:solidFill>
                          <a:effectLst/>
                          <a:latin typeface="Times New Roman" panose="02020603050405020304" pitchFamily="18" charset="0"/>
                          <a:ea typeface="Times New Roman" panose="02020603050405020304" pitchFamily="18" charset="0"/>
                        </a:rPr>
                        <a:t>(.66, .86)</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14</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848</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dirty="0">
                          <a:solidFill>
                            <a:srgbClr val="000000"/>
                          </a:solidFill>
                          <a:effectLst/>
                          <a:highlight>
                            <a:srgbClr val="FFFF00"/>
                          </a:highlight>
                          <a:latin typeface="Times New Roman" panose="02020603050405020304" pitchFamily="18" charset="0"/>
                          <a:ea typeface="Times New Roman" panose="02020603050405020304" pitchFamily="18" charset="0"/>
                        </a:rPr>
                        <a:t>.98 </a:t>
                      </a:r>
                      <a:r>
                        <a:rPr lang="en-US" sz="1600" dirty="0">
                          <a:solidFill>
                            <a:srgbClr val="000000"/>
                          </a:solidFill>
                          <a:effectLst/>
                          <a:latin typeface="Times New Roman" panose="02020603050405020304" pitchFamily="18" charset="0"/>
                          <a:ea typeface="Times New Roman" panose="02020603050405020304" pitchFamily="18" charset="0"/>
                        </a:rPr>
                        <a:t>(.51, 1.44)</a:t>
                      </a:r>
                      <a:endParaRPr lang="en-GB" sz="160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59086743"/>
                  </a:ext>
                </a:extLst>
              </a:tr>
              <a:tr h="379690">
                <a:tc>
                  <a:txBody>
                    <a:bodyPr/>
                    <a:lstStyle/>
                    <a:p>
                      <a:pPr marL="63500" marR="63500" algn="l">
                        <a:lnSpc>
                          <a:spcPct val="100000"/>
                        </a:lnSpc>
                        <a:spcAft>
                          <a:spcPts val="0"/>
                        </a:spcAft>
                      </a:pPr>
                      <a:r>
                        <a:rPr lang="en-US" sz="1600" dirty="0">
                          <a:effectLst/>
                          <a:latin typeface="Times New Roman" panose="02020603050405020304" pitchFamily="18" charset="0"/>
                          <a:ea typeface="Times New Roman" panose="02020603050405020304" pitchFamily="18" charset="0"/>
                        </a:rPr>
                        <a:t> HEP pre-post</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59</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2144</a:t>
                      </a:r>
                      <a:endParaRPr lang="en-GB" sz="160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.92 (.83, 1.10)</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20</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621</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.95 (.65, 1.26)</a:t>
                      </a:r>
                      <a:endParaRPr lang="en-GB" sz="160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2530755135"/>
                  </a:ext>
                </a:extLst>
              </a:tr>
              <a:tr h="540781">
                <a:tc>
                  <a:txBody>
                    <a:bodyPr/>
                    <a:lstStyle/>
                    <a:p>
                      <a:pPr marL="63500" marR="63500" algn="l">
                        <a:lnSpc>
                          <a:spcPct val="100000"/>
                        </a:lnSpc>
                        <a:spcAft>
                          <a:spcPts val="0"/>
                        </a:spcAft>
                      </a:pPr>
                      <a:r>
                        <a:rPr lang="en-US" sz="1600">
                          <a:effectLst/>
                          <a:latin typeface="Times New Roman" panose="02020603050405020304" pitchFamily="18" charset="0"/>
                          <a:ea typeface="Times New Roman" panose="02020603050405020304" pitchFamily="18" charset="0"/>
                        </a:rPr>
                        <a:t> Untreated Control pre-post </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53</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1958</a:t>
                      </a:r>
                      <a:endParaRPr lang="en-GB" sz="160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.15 (.09, .22)</a:t>
                      </a:r>
                      <a:endParaRPr lang="en-GB" sz="160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20</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648</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.09 (-.03, .21)</a:t>
                      </a:r>
                      <a:endParaRPr lang="en-GB" sz="160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2151364563"/>
                  </a:ext>
                </a:extLst>
              </a:tr>
              <a:tr h="379690">
                <a:tc gridSpan="4">
                  <a:txBody>
                    <a:bodyPr/>
                    <a:lstStyle/>
                    <a:p>
                      <a:pPr algn="l">
                        <a:lnSpc>
                          <a:spcPct val="100000"/>
                        </a:lnSpc>
                        <a:spcAft>
                          <a:spcPts val="0"/>
                        </a:spcAft>
                        <a:tabLst>
                          <a:tab pos="5156200" algn="l"/>
                        </a:tabLst>
                      </a:pPr>
                      <a:r>
                        <a:rPr lang="en-US" sz="1600" b="1" dirty="0">
                          <a:effectLst/>
                          <a:latin typeface="Times New Roman" panose="02020603050405020304" pitchFamily="18" charset="0"/>
                          <a:ea typeface="Times New Roman" panose="02020603050405020304" pitchFamily="18" charset="0"/>
                        </a:rPr>
                        <a:t>Comparative ES: HEPs vs. </a:t>
                      </a:r>
                      <a:r>
                        <a:rPr lang="en-US" sz="1600" b="1" dirty="0" err="1">
                          <a:effectLst/>
                          <a:latin typeface="Times New Roman" panose="02020603050405020304" pitchFamily="18" charset="0"/>
                          <a:ea typeface="Times New Roman" panose="02020603050405020304" pitchFamily="18" charset="0"/>
                        </a:rPr>
                        <a:t>NonHEPs</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r>
                        <a:rPr lang="en-US" sz="1600" b="1"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gridSpan="2">
                  <a:txBody>
                    <a:bodyPr/>
                    <a:lstStyle/>
                    <a:p>
                      <a:pPr algn="ctr">
                        <a:lnSpc>
                          <a:spcPct val="100000"/>
                        </a:lnSpc>
                        <a:spcAft>
                          <a:spcPts val="0"/>
                        </a:spcAft>
                      </a:pPr>
                      <a:r>
                        <a:rPr lang="en-US" sz="1600" b="1" i="1">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extLst>
                  <a:ext uri="{0D108BD9-81ED-4DB2-BD59-A6C34878D82A}">
                    <a16:rowId xmlns:a16="http://schemas.microsoft.com/office/drawing/2014/main" val="2213676743"/>
                  </a:ext>
                </a:extLst>
              </a:tr>
              <a:tr h="604756">
                <a:tc>
                  <a:txBody>
                    <a:bodyPr/>
                    <a:lstStyle/>
                    <a:p>
                      <a:pPr marL="63500" marR="63500" algn="l">
                        <a:lnSpc>
                          <a:spcPct val="100000"/>
                        </a:lnSpc>
                        <a:spcAft>
                          <a:spcPts val="0"/>
                        </a:spcAft>
                      </a:pPr>
                      <a:r>
                        <a:rPr lang="en-US" sz="1600" b="1" dirty="0">
                          <a:effectLst/>
                          <a:highlight>
                            <a:srgbClr val="00FFFF"/>
                          </a:highlight>
                          <a:latin typeface="Times New Roman" panose="02020603050405020304" pitchFamily="18" charset="0"/>
                          <a:ea typeface="Times New Roman" panose="02020603050405020304" pitchFamily="18" charset="0"/>
                        </a:rPr>
                        <a:t> Comparative studies overall</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135</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13485</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.00 (-.07, .06)</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63</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16266</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-.08 (-.21, .04)</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1873273721"/>
                  </a:ext>
                </a:extLst>
              </a:tr>
              <a:tr h="540781">
                <a:tc>
                  <a:txBody>
                    <a:bodyPr/>
                    <a:lstStyle/>
                    <a:p>
                      <a:pPr marL="63500" marR="63500" algn="l">
                        <a:lnSpc>
                          <a:spcPct val="100000"/>
                        </a:lnSpc>
                        <a:spcAft>
                          <a:spcPts val="0"/>
                        </a:spcAft>
                      </a:pPr>
                      <a:r>
                        <a:rPr lang="en-US" sz="1600">
                          <a:effectLst/>
                          <a:latin typeface="Times New Roman" panose="02020603050405020304" pitchFamily="18" charset="0"/>
                          <a:ea typeface="Times New Roman" panose="02020603050405020304" pitchFamily="18" charset="0"/>
                        </a:rPr>
                        <a:t>  RCTs only</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113</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5552</a:t>
                      </a:r>
                      <a:endParaRPr lang="en-GB" sz="160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-.03 (-.11, .06)</a:t>
                      </a:r>
                      <a:endParaRPr lang="en-GB" sz="160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56</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6931</a:t>
                      </a:r>
                      <a:endParaRPr lang="en-GB" sz="160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-.07 (-.21, .07)</a:t>
                      </a:r>
                      <a:endParaRPr lang="en-GB" sz="160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1618462032"/>
                  </a:ext>
                </a:extLst>
              </a:tr>
              <a:tr h="379690">
                <a:tc>
                  <a:txBody>
                    <a:bodyPr/>
                    <a:lstStyle/>
                    <a:p>
                      <a:pPr marL="63500" marR="63500" algn="l">
                        <a:lnSpc>
                          <a:spcPct val="100000"/>
                        </a:lnSpc>
                        <a:spcAft>
                          <a:spcPts val="0"/>
                        </a:spcAft>
                      </a:pPr>
                      <a:r>
                        <a:rPr lang="en-US" sz="1600">
                          <a:effectLst/>
                          <a:latin typeface="Times New Roman" panose="02020603050405020304" pitchFamily="18" charset="0"/>
                          <a:ea typeface="Times New Roman" panose="02020603050405020304" pitchFamily="18" charset="0"/>
                        </a:rPr>
                        <a:t>  HEP pre-post</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97</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5975</a:t>
                      </a:r>
                      <a:endParaRPr lang="en-GB" sz="160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.93 (.82, 1.05)</a:t>
                      </a:r>
                      <a:endParaRPr lang="en-GB" sz="160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62</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5876</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.76 (.62, .88)</a:t>
                      </a:r>
                      <a:endParaRPr lang="en-GB" sz="160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1903144304"/>
                  </a:ext>
                </a:extLst>
              </a:tr>
              <a:tr h="379690">
                <a:tc>
                  <a:txBody>
                    <a:bodyPr/>
                    <a:lstStyle/>
                    <a:p>
                      <a:pPr marL="63500" marR="63500" algn="l">
                        <a:lnSpc>
                          <a:spcPct val="100000"/>
                        </a:lnSpc>
                        <a:spcAft>
                          <a:spcPts val="0"/>
                        </a:spcAft>
                      </a:pPr>
                      <a:r>
                        <a:rPr lang="en-US" sz="1600">
                          <a:effectLst/>
                          <a:latin typeface="Times New Roman" panose="02020603050405020304" pitchFamily="18" charset="0"/>
                          <a:ea typeface="Times New Roman" panose="02020603050405020304" pitchFamily="18" charset="0"/>
                        </a:rPr>
                        <a:t>  NonHEP pre-post</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a:effectLst/>
                          <a:latin typeface="Times New Roman" panose="02020603050405020304" pitchFamily="18" charset="0"/>
                          <a:ea typeface="Times New Roman" panose="02020603050405020304" pitchFamily="18" charset="0"/>
                        </a:rPr>
                        <a:t>122</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effectLst/>
                          <a:latin typeface="Times New Roman" panose="02020603050405020304" pitchFamily="18" charset="0"/>
                          <a:ea typeface="Times New Roman" panose="02020603050405020304" pitchFamily="18" charset="0"/>
                        </a:rPr>
                        <a:t>6985</a:t>
                      </a:r>
                      <a:endParaRPr lang="en-GB" sz="160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a:effectLst/>
                          <a:latin typeface="Times New Roman" panose="02020603050405020304" pitchFamily="18" charset="0"/>
                          <a:ea typeface="Times New Roman" panose="02020603050405020304" pitchFamily="18" charset="0"/>
                        </a:rPr>
                        <a:t>.98 (.88,1.09)</a:t>
                      </a:r>
                      <a:endParaRPr lang="en-GB" sz="160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62</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a:solidFill>
                            <a:srgbClr val="000000"/>
                          </a:solidFill>
                          <a:effectLst/>
                          <a:latin typeface="Times New Roman" panose="02020603050405020304" pitchFamily="18" charset="0"/>
                          <a:ea typeface="Times New Roman" panose="02020603050405020304" pitchFamily="18" charset="0"/>
                        </a:rPr>
                        <a:t>10262</a:t>
                      </a:r>
                      <a:endParaRPr lang="en-GB" sz="160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.82 (.65, 1.00)</a:t>
                      </a:r>
                      <a:endParaRPr lang="en-GB" sz="160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862096"/>
                  </a:ext>
                </a:extLst>
              </a:tr>
            </a:tbl>
          </a:graphicData>
        </a:graphic>
      </p:graphicFrame>
    </p:spTree>
    <p:extLst>
      <p:ext uri="{BB962C8B-B14F-4D97-AF65-F5344CB8AC3E}">
        <p14:creationId xmlns:p14="http://schemas.microsoft.com/office/powerpoint/2010/main" val="1239110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34D0-339B-D847-88F9-2F344622F3C3}"/>
              </a:ext>
            </a:extLst>
          </p:cNvPr>
          <p:cNvSpPr>
            <a:spLocks noGrp="1"/>
          </p:cNvSpPr>
          <p:nvPr>
            <p:ph type="title"/>
          </p:nvPr>
        </p:nvSpPr>
        <p:spPr>
          <a:xfrm>
            <a:off x="534256" y="373798"/>
            <a:ext cx="8075488" cy="482971"/>
          </a:xfrm>
        </p:spPr>
        <p:txBody>
          <a:bodyPr>
            <a:noAutofit/>
          </a:bodyPr>
          <a:lstStyle/>
          <a:p>
            <a:r>
              <a:rPr lang="en-US" sz="2800" b="1" dirty="0"/>
              <a:t>Meta-analyses of Humanistic-Experiential Psychotherapy Outcome Research</a:t>
            </a:r>
          </a:p>
        </p:txBody>
      </p:sp>
      <p:graphicFrame>
        <p:nvGraphicFramePr>
          <p:cNvPr id="4" name="Content Placeholder 3">
            <a:extLst>
              <a:ext uri="{FF2B5EF4-FFF2-40B4-BE49-F238E27FC236}">
                <a16:creationId xmlns:a16="http://schemas.microsoft.com/office/drawing/2014/main" id="{0445751C-FF9E-084A-904D-310D0E46FEA5}"/>
              </a:ext>
            </a:extLst>
          </p:cNvPr>
          <p:cNvGraphicFramePr>
            <a:graphicFrameLocks noGrp="1"/>
          </p:cNvGraphicFramePr>
          <p:nvPr>
            <p:ph idx="1"/>
            <p:extLst>
              <p:ext uri="{D42A27DB-BD31-4B8C-83A1-F6EECF244321}">
                <p14:modId xmlns:p14="http://schemas.microsoft.com/office/powerpoint/2010/main" val="4054169978"/>
              </p:ext>
            </p:extLst>
          </p:nvPr>
        </p:nvGraphicFramePr>
        <p:xfrm>
          <a:off x="287525" y="1139057"/>
          <a:ext cx="8568950" cy="5718943"/>
        </p:xfrm>
        <a:graphic>
          <a:graphicData uri="http://schemas.openxmlformats.org/drawingml/2006/table">
            <a:tbl>
              <a:tblPr>
                <a:tableStyleId>{5C22544A-7EE6-4342-B048-85BDC9FD1C3A}</a:tableStyleId>
              </a:tblPr>
              <a:tblGrid>
                <a:gridCol w="2398331">
                  <a:extLst>
                    <a:ext uri="{9D8B030D-6E8A-4147-A177-3AD203B41FA5}">
                      <a16:colId xmlns:a16="http://schemas.microsoft.com/office/drawing/2014/main" val="3555285402"/>
                    </a:ext>
                  </a:extLst>
                </a:gridCol>
                <a:gridCol w="1026351">
                  <a:extLst>
                    <a:ext uri="{9D8B030D-6E8A-4147-A177-3AD203B41FA5}">
                      <a16:colId xmlns:a16="http://schemas.microsoft.com/office/drawing/2014/main" val="1611067269"/>
                    </a:ext>
                  </a:extLst>
                </a:gridCol>
                <a:gridCol w="750508">
                  <a:extLst>
                    <a:ext uri="{9D8B030D-6E8A-4147-A177-3AD203B41FA5}">
                      <a16:colId xmlns:a16="http://schemas.microsoft.com/office/drawing/2014/main" val="2209926285"/>
                    </a:ext>
                  </a:extLst>
                </a:gridCol>
                <a:gridCol w="92167">
                  <a:extLst>
                    <a:ext uri="{9D8B030D-6E8A-4147-A177-3AD203B41FA5}">
                      <a16:colId xmlns:a16="http://schemas.microsoft.com/office/drawing/2014/main" val="1930038188"/>
                    </a:ext>
                  </a:extLst>
                </a:gridCol>
                <a:gridCol w="1306804">
                  <a:extLst>
                    <a:ext uri="{9D8B030D-6E8A-4147-A177-3AD203B41FA5}">
                      <a16:colId xmlns:a16="http://schemas.microsoft.com/office/drawing/2014/main" val="3351061375"/>
                    </a:ext>
                  </a:extLst>
                </a:gridCol>
                <a:gridCol w="750508">
                  <a:extLst>
                    <a:ext uri="{9D8B030D-6E8A-4147-A177-3AD203B41FA5}">
                      <a16:colId xmlns:a16="http://schemas.microsoft.com/office/drawing/2014/main" val="4235308913"/>
                    </a:ext>
                  </a:extLst>
                </a:gridCol>
                <a:gridCol w="750508">
                  <a:extLst>
                    <a:ext uri="{9D8B030D-6E8A-4147-A177-3AD203B41FA5}">
                      <a16:colId xmlns:a16="http://schemas.microsoft.com/office/drawing/2014/main" val="3703149775"/>
                    </a:ext>
                  </a:extLst>
                </a:gridCol>
                <a:gridCol w="1493773">
                  <a:extLst>
                    <a:ext uri="{9D8B030D-6E8A-4147-A177-3AD203B41FA5}">
                      <a16:colId xmlns:a16="http://schemas.microsoft.com/office/drawing/2014/main" val="2568161129"/>
                    </a:ext>
                  </a:extLst>
                </a:gridCol>
              </a:tblGrid>
              <a:tr h="349828">
                <a:tc>
                  <a:txBody>
                    <a:bodyPr/>
                    <a:lstStyle/>
                    <a:p>
                      <a:pPr algn="l">
                        <a:lnSpc>
                          <a:spcPct val="100000"/>
                        </a:lnSpc>
                        <a:spcAft>
                          <a:spcPts val="0"/>
                        </a:spcAft>
                      </a:pPr>
                      <a:r>
                        <a:rPr lang="en-US" sz="1600" b="0" dirty="0">
                          <a:effectLst/>
                        </a:rPr>
                        <a:t> </a:t>
                      </a:r>
                      <a:endParaRPr lang="en-GB" sz="1600" b="0" dirty="0">
                        <a:effectLst/>
                        <a:latin typeface="Times New Roman" panose="02020603050405020304" pitchFamily="18" charset="0"/>
                        <a:ea typeface="Times New Roman" panose="02020603050405020304" pitchFamily="18" charset="0"/>
                      </a:endParaRPr>
                    </a:p>
                  </a:txBody>
                  <a:tcPr marL="37267" marR="37267" marT="0" marB="0"/>
                </a:tc>
                <a:tc gridSpan="4">
                  <a:txBody>
                    <a:bodyPr/>
                    <a:lstStyle/>
                    <a:p>
                      <a:pPr algn="ctr">
                        <a:lnSpc>
                          <a:spcPct val="100000"/>
                        </a:lnSpc>
                        <a:spcAft>
                          <a:spcPts val="0"/>
                        </a:spcAft>
                      </a:pPr>
                      <a:r>
                        <a:rPr lang="en-US" sz="1600" b="1" dirty="0">
                          <a:effectLst/>
                        </a:rPr>
                        <a:t>1947-2008 Meta-analysis</a:t>
                      </a:r>
                      <a:endParaRPr lang="en-GB" sz="16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00000"/>
                        </a:lnSpc>
                        <a:spcAft>
                          <a:spcPts val="0"/>
                        </a:spcAft>
                      </a:pPr>
                      <a:r>
                        <a:rPr lang="en-US" sz="1600" b="1" dirty="0">
                          <a:effectLst/>
                        </a:rPr>
                        <a:t>2009-2018 Meta-analysis</a:t>
                      </a:r>
                      <a:endParaRPr lang="en-GB" sz="1600" b="1"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2860700"/>
                  </a:ext>
                </a:extLst>
              </a:tr>
              <a:tr h="557192">
                <a:tc>
                  <a:txBody>
                    <a:bodyPr/>
                    <a:lstStyle/>
                    <a:p>
                      <a:pPr algn="l">
                        <a:lnSpc>
                          <a:spcPct val="100000"/>
                        </a:lnSpc>
                        <a:spcAft>
                          <a:spcPts val="0"/>
                        </a:spcAft>
                      </a:pPr>
                      <a:r>
                        <a:rPr lang="en-US" sz="1600" b="0" dirty="0">
                          <a:effectLst/>
                        </a:rPr>
                        <a:t> </a:t>
                      </a:r>
                      <a:endParaRPr lang="en-GB" sz="1600" b="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600" b="0" dirty="0">
                          <a:effectLst/>
                        </a:rPr>
                        <a:t>K Studies</a:t>
                      </a:r>
                      <a:endParaRPr lang="en-GB" sz="1600" b="0" dirty="0">
                        <a:effectLst/>
                        <a:latin typeface="Times New Roman" panose="02020603050405020304" pitchFamily="18" charset="0"/>
                        <a:ea typeface="Times New Roman" panose="02020603050405020304" pitchFamily="18" charset="0"/>
                      </a:endParaRPr>
                    </a:p>
                  </a:txBody>
                  <a:tcPr marL="37267" marR="37267" marT="0" marB="0"/>
                </a:tc>
                <a:tc gridSpan="2">
                  <a:txBody>
                    <a:bodyPr/>
                    <a:lstStyle/>
                    <a:p>
                      <a:pPr algn="ctr">
                        <a:lnSpc>
                          <a:spcPct val="100000"/>
                        </a:lnSpc>
                        <a:spcAft>
                          <a:spcPts val="0"/>
                        </a:spcAft>
                      </a:pPr>
                      <a:r>
                        <a:rPr lang="en-US" sz="1600" b="0" dirty="0">
                          <a:effectLst/>
                        </a:rPr>
                        <a:t>N Clients</a:t>
                      </a:r>
                      <a:endParaRPr lang="en-GB" sz="1600" b="0" dirty="0">
                        <a:effectLst/>
                        <a:latin typeface="Times New Roman" panose="02020603050405020304" pitchFamily="18" charset="0"/>
                        <a:ea typeface="Times New Roman" panose="02020603050405020304" pitchFamily="18" charset="0"/>
                      </a:endParaRPr>
                    </a:p>
                  </a:txBody>
                  <a:tcPr marL="37267" marR="37267" marT="0" marB="0"/>
                </a:tc>
                <a:tc hMerge="1">
                  <a:txBody>
                    <a:bodyPr/>
                    <a:lstStyle/>
                    <a:p>
                      <a:endParaRPr lang="en-US"/>
                    </a:p>
                  </a:txBody>
                  <a:tcPr/>
                </a:tc>
                <a:tc>
                  <a:txBody>
                    <a:bodyPr/>
                    <a:lstStyle/>
                    <a:p>
                      <a:pPr algn="ctr">
                        <a:lnSpc>
                          <a:spcPct val="100000"/>
                        </a:lnSpc>
                        <a:spcAft>
                          <a:spcPts val="0"/>
                        </a:spcAft>
                      </a:pPr>
                      <a:r>
                        <a:rPr lang="en-US" sz="1600" b="0" dirty="0">
                          <a:effectLst/>
                        </a:rPr>
                        <a:t>M (95% CI)</a:t>
                      </a:r>
                      <a:endParaRPr lang="en-GB" sz="1600" b="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600" b="0" dirty="0">
                          <a:effectLst/>
                        </a:rPr>
                        <a:t>K Studies</a:t>
                      </a:r>
                      <a:endParaRPr lang="en-GB" sz="1600" b="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600" b="0" dirty="0">
                          <a:effectLst/>
                        </a:rPr>
                        <a:t>N Clients</a:t>
                      </a:r>
                      <a:endParaRPr lang="en-GB" sz="1600" b="0" dirty="0">
                        <a:effectLst/>
                        <a:latin typeface="Times New Roman" panose="02020603050405020304" pitchFamily="18" charset="0"/>
                        <a:ea typeface="Times New Roman" panose="02020603050405020304" pitchFamily="18" charset="0"/>
                      </a:endParaRPr>
                    </a:p>
                  </a:txBody>
                  <a:tcPr marL="37267" marR="37267" marT="0" marB="0"/>
                </a:tc>
                <a:tc>
                  <a:txBody>
                    <a:bodyPr/>
                    <a:lstStyle/>
                    <a:p>
                      <a:pPr algn="ctr">
                        <a:lnSpc>
                          <a:spcPct val="100000"/>
                        </a:lnSpc>
                        <a:spcAft>
                          <a:spcPts val="0"/>
                        </a:spcAft>
                      </a:pPr>
                      <a:r>
                        <a:rPr lang="en-US" sz="1600" b="0">
                          <a:effectLst/>
                        </a:rPr>
                        <a:t>M (95% CI)</a:t>
                      </a:r>
                      <a:endParaRPr lang="en-GB" sz="1600" b="0">
                        <a:effectLst/>
                        <a:latin typeface="Times New Roman" panose="02020603050405020304" pitchFamily="18" charset="0"/>
                        <a:ea typeface="Times New Roman" panose="02020603050405020304" pitchFamily="18" charset="0"/>
                      </a:endParaRPr>
                    </a:p>
                  </a:txBody>
                  <a:tcPr marL="37267" marR="37267" marT="0" marB="0"/>
                </a:tc>
                <a:extLst>
                  <a:ext uri="{0D108BD9-81ED-4DB2-BD59-A6C34878D82A}">
                    <a16:rowId xmlns:a16="http://schemas.microsoft.com/office/drawing/2014/main" val="2923323917"/>
                  </a:ext>
                </a:extLst>
              </a:tr>
              <a:tr h="349828">
                <a:tc gridSpan="4">
                  <a:txBody>
                    <a:bodyPr/>
                    <a:lstStyle/>
                    <a:p>
                      <a:pPr algn="l">
                        <a:lnSpc>
                          <a:spcPct val="100000"/>
                        </a:lnSpc>
                        <a:spcAft>
                          <a:spcPts val="0"/>
                        </a:spcAft>
                        <a:tabLst>
                          <a:tab pos="5156200" algn="l"/>
                        </a:tabLst>
                      </a:pPr>
                      <a:r>
                        <a:rPr lang="en-US" sz="1600" b="1" dirty="0">
                          <a:effectLst/>
                          <a:latin typeface="Times New Roman" panose="02020603050405020304" pitchFamily="18" charset="0"/>
                          <a:ea typeface="Times New Roman" panose="02020603050405020304" pitchFamily="18" charset="0"/>
                        </a:rPr>
                        <a:t>Comparative ES: HEPs vs. Specific </a:t>
                      </a:r>
                      <a:r>
                        <a:rPr lang="en-US" sz="1600" b="1" dirty="0" err="1">
                          <a:effectLst/>
                          <a:latin typeface="Times New Roman" panose="02020603050405020304" pitchFamily="18" charset="0"/>
                          <a:ea typeface="Times New Roman" panose="02020603050405020304" pitchFamily="18" charset="0"/>
                        </a:rPr>
                        <a:t>NonHEPs</a:t>
                      </a:r>
                      <a:endParaRPr lang="en-GB" sz="1600" b="1"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0000"/>
                        </a:lnSpc>
                        <a:spcAft>
                          <a:spcPts val="0"/>
                        </a:spcAft>
                      </a:pPr>
                      <a:r>
                        <a:rPr lang="en-US" sz="1600" b="0" dirty="0">
                          <a:effectLst/>
                          <a:latin typeface="Times New Roman" panose="02020603050405020304" pitchFamily="18" charset="0"/>
                          <a:ea typeface="Times New Roman" panose="02020603050405020304" pitchFamily="18" charset="0"/>
                        </a:rPr>
                        <a:t> </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gridSpan="2">
                  <a:txBody>
                    <a:bodyPr/>
                    <a:lstStyle/>
                    <a:p>
                      <a:pPr algn="ctr">
                        <a:lnSpc>
                          <a:spcPct val="100000"/>
                        </a:lnSpc>
                        <a:spcAft>
                          <a:spcPts val="0"/>
                        </a:spcAft>
                      </a:pPr>
                      <a:r>
                        <a:rPr lang="en-US" sz="1600" b="0" i="1" dirty="0">
                          <a:effectLst/>
                          <a:latin typeface="Times New Roman" panose="02020603050405020304" pitchFamily="18" charset="0"/>
                          <a:ea typeface="Times New Roman" panose="02020603050405020304" pitchFamily="18" charset="0"/>
                        </a:rPr>
                        <a:t> </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extLst>
                  <a:ext uri="{0D108BD9-81ED-4DB2-BD59-A6C34878D82A}">
                    <a16:rowId xmlns:a16="http://schemas.microsoft.com/office/drawing/2014/main" val="638255603"/>
                  </a:ext>
                </a:extLst>
              </a:tr>
              <a:tr h="349828">
                <a:tc>
                  <a:txBody>
                    <a:bodyPr/>
                    <a:lstStyle/>
                    <a:p>
                      <a:pPr marL="63500" marR="63500" algn="l">
                        <a:lnSpc>
                          <a:spcPct val="100000"/>
                        </a:lnSpc>
                        <a:spcAft>
                          <a:spcPts val="0"/>
                        </a:spcAft>
                      </a:pPr>
                      <a:r>
                        <a:rPr lang="en-US" sz="1600" b="1" i="1" dirty="0">
                          <a:solidFill>
                            <a:srgbClr val="000000"/>
                          </a:solidFill>
                          <a:effectLst/>
                          <a:highlight>
                            <a:srgbClr val="00FFFF"/>
                          </a:highlight>
                          <a:latin typeface="Times New Roman" panose="02020603050405020304" pitchFamily="18" charset="0"/>
                          <a:ea typeface="Times New Roman" panose="02020603050405020304" pitchFamily="18" charset="0"/>
                        </a:rPr>
                        <a:t> HEPs vs. CBT</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 </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algn="ctr">
                        <a:lnSpc>
                          <a:spcPct val="100000"/>
                        </a:lnSpc>
                        <a:spcAft>
                          <a:spcPts val="0"/>
                        </a:spcAft>
                      </a:pPr>
                      <a:r>
                        <a:rPr lang="en-US" sz="1600" b="1" i="1" dirty="0">
                          <a:solidFill>
                            <a:srgbClr val="000000"/>
                          </a:solidFill>
                          <a:effectLst/>
                          <a:highlight>
                            <a:srgbClr val="00FFFF"/>
                          </a:highlight>
                          <a:latin typeface="Times New Roman" panose="02020603050405020304" pitchFamily="18" charset="0"/>
                          <a:ea typeface="Times New Roman" panose="02020603050405020304" pitchFamily="18" charset="0"/>
                        </a:rPr>
                        <a:t> </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gridSpan="2">
                  <a:txBody>
                    <a:bodyPr/>
                    <a:lstStyle/>
                    <a:p>
                      <a:pPr algn="ctr">
                        <a:lnSpc>
                          <a:spcPct val="100000"/>
                        </a:lnSpc>
                        <a:spcAft>
                          <a:spcPts val="0"/>
                        </a:spcAft>
                      </a:pPr>
                      <a:r>
                        <a:rPr lang="en-US" sz="1600" b="1" i="1" dirty="0">
                          <a:solidFill>
                            <a:srgbClr val="000000"/>
                          </a:solidFill>
                          <a:effectLst/>
                          <a:highlight>
                            <a:srgbClr val="00FFFF"/>
                          </a:highlight>
                          <a:latin typeface="Times New Roman" panose="02020603050405020304" pitchFamily="18" charset="0"/>
                          <a:ea typeface="Times New Roman" panose="02020603050405020304" pitchFamily="18" charset="0"/>
                        </a:rPr>
                        <a:t> </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algn="ctr">
                        <a:lnSpc>
                          <a:spcPct val="100000"/>
                        </a:lnSpc>
                        <a:spcAft>
                          <a:spcPts val="0"/>
                        </a:spcAft>
                      </a:pPr>
                      <a:r>
                        <a:rPr lang="en-US" sz="1600" b="1" i="1" dirty="0">
                          <a:solidFill>
                            <a:srgbClr val="000000"/>
                          </a:solidFill>
                          <a:effectLst/>
                          <a:highlight>
                            <a:srgbClr val="00FFFF"/>
                          </a:highlight>
                          <a:latin typeface="Times New Roman" panose="02020603050405020304" pitchFamily="18" charset="0"/>
                          <a:ea typeface="Times New Roman" panose="02020603050405020304" pitchFamily="18" charset="0"/>
                        </a:rPr>
                        <a:t> </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algn="ctr">
                        <a:lnSpc>
                          <a:spcPct val="100000"/>
                        </a:lnSpc>
                        <a:spcAft>
                          <a:spcPts val="0"/>
                        </a:spcAft>
                      </a:pPr>
                      <a:r>
                        <a:rPr lang="en-US" sz="1600" b="1" i="1" dirty="0">
                          <a:solidFill>
                            <a:srgbClr val="000000"/>
                          </a:solidFill>
                          <a:effectLst/>
                          <a:highlight>
                            <a:srgbClr val="00FFFF"/>
                          </a:highlight>
                          <a:latin typeface="Times New Roman" panose="02020603050405020304" pitchFamily="18" charset="0"/>
                          <a:ea typeface="Times New Roman" panose="02020603050405020304" pitchFamily="18" charset="0"/>
                        </a:rPr>
                        <a:t> </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algn="ctr">
                        <a:lnSpc>
                          <a:spcPct val="100000"/>
                        </a:lnSpc>
                        <a:spcAft>
                          <a:spcPts val="0"/>
                        </a:spcAft>
                      </a:pPr>
                      <a:r>
                        <a:rPr lang="en-US" sz="1600" b="1" i="1" dirty="0">
                          <a:solidFill>
                            <a:srgbClr val="000000"/>
                          </a:solidFill>
                          <a:effectLst/>
                          <a:highlight>
                            <a:srgbClr val="00FFFF"/>
                          </a:highlight>
                          <a:latin typeface="Times New Roman" panose="02020603050405020304" pitchFamily="18" charset="0"/>
                          <a:ea typeface="Times New Roman" panose="02020603050405020304" pitchFamily="18" charset="0"/>
                        </a:rPr>
                        <a:t> </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2213676743"/>
                  </a:ext>
                </a:extLst>
              </a:tr>
              <a:tr h="496381">
                <a:tc>
                  <a:txBody>
                    <a:bodyPr/>
                    <a:lstStyle/>
                    <a:p>
                      <a:pPr marL="63500" marR="63500" algn="l">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  Overall</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77</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9041</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-.17 </a:t>
                      </a:r>
                      <a:r>
                        <a:rPr lang="en-US" sz="1200" b="1" dirty="0">
                          <a:solidFill>
                            <a:srgbClr val="000000"/>
                          </a:solidFill>
                          <a:effectLst/>
                          <a:highlight>
                            <a:srgbClr val="00FFFF"/>
                          </a:highlight>
                          <a:latin typeface="Times New Roman" panose="02020603050405020304" pitchFamily="18" charset="0"/>
                          <a:ea typeface="Times New Roman" panose="02020603050405020304" pitchFamily="18" charset="0"/>
                        </a:rPr>
                        <a:t>(-.25, -.09)</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36</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400" b="1" dirty="0">
                          <a:solidFill>
                            <a:srgbClr val="000000"/>
                          </a:solidFill>
                          <a:effectLst/>
                          <a:highlight>
                            <a:srgbClr val="00FFFF"/>
                          </a:highlight>
                          <a:latin typeface="Times New Roman" panose="02020603050405020304" pitchFamily="18" charset="0"/>
                          <a:ea typeface="Times New Roman" panose="02020603050405020304" pitchFamily="18" charset="0"/>
                        </a:rPr>
                        <a:t>13,785</a:t>
                      </a:r>
                      <a:endParaRPr lang="en-GB" sz="14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-.26 (-.37, -.15)</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1873273721"/>
                  </a:ext>
                </a:extLst>
              </a:tr>
              <a:tr h="349828">
                <a:tc>
                  <a:txBody>
                    <a:bodyPr/>
                    <a:lstStyle/>
                    <a:p>
                      <a:pPr marL="63500" marR="63500" algn="l">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  RCTs</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66</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2833</a:t>
                      </a:r>
                      <a:endParaRPr lang="en-GB" sz="1600" b="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-.17 </a:t>
                      </a:r>
                      <a:r>
                        <a:rPr lang="en-US" sz="1400" b="0" dirty="0">
                          <a:solidFill>
                            <a:srgbClr val="000000"/>
                          </a:solidFill>
                          <a:effectLst/>
                          <a:latin typeface="Times New Roman" panose="02020603050405020304" pitchFamily="18" charset="0"/>
                          <a:ea typeface="Times New Roman" panose="02020603050405020304" pitchFamily="18" charset="0"/>
                        </a:rPr>
                        <a:t>(-.27, -.07)</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32</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4641</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-.26 (-.36, -.16)</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1618462032"/>
                  </a:ext>
                </a:extLst>
              </a:tr>
              <a:tr h="349828">
                <a:tc>
                  <a:txBody>
                    <a:bodyPr/>
                    <a:lstStyle/>
                    <a:p>
                      <a:pPr marL="63500" marR="63500" algn="l">
                        <a:lnSpc>
                          <a:spcPct val="100000"/>
                        </a:lnSpc>
                        <a:spcAft>
                          <a:spcPts val="0"/>
                        </a:spcAft>
                      </a:pPr>
                      <a:r>
                        <a:rPr lang="en-US" sz="1600" b="0" i="1">
                          <a:solidFill>
                            <a:srgbClr val="000000"/>
                          </a:solidFill>
                          <a:effectLst/>
                          <a:latin typeface="Times New Roman" panose="02020603050405020304" pitchFamily="18" charset="0"/>
                          <a:ea typeface="Times New Roman" panose="02020603050405020304" pitchFamily="18" charset="0"/>
                        </a:rPr>
                        <a:t> HEP vs. non-CBT</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 </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algn="ctr">
                        <a:lnSpc>
                          <a:spcPct val="100000"/>
                        </a:lnSpc>
                        <a:spcAft>
                          <a:spcPts val="0"/>
                        </a:spcAft>
                      </a:pPr>
                      <a:r>
                        <a:rPr lang="en-US" sz="1600" b="0" i="1">
                          <a:solidFill>
                            <a:srgbClr val="000000"/>
                          </a:solidFill>
                          <a:effectLst/>
                          <a:latin typeface="Times New Roman" panose="02020603050405020304" pitchFamily="18" charset="0"/>
                          <a:ea typeface="Times New Roman" panose="02020603050405020304" pitchFamily="18" charset="0"/>
                        </a:rPr>
                        <a:t> </a:t>
                      </a:r>
                      <a:endParaRPr lang="en-GB" sz="1600" b="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algn="ctr">
                        <a:lnSpc>
                          <a:spcPct val="100000"/>
                        </a:lnSpc>
                        <a:spcAft>
                          <a:spcPts val="0"/>
                        </a:spcAft>
                      </a:pPr>
                      <a:r>
                        <a:rPr lang="en-US" sz="1600" b="0" i="1">
                          <a:solidFill>
                            <a:srgbClr val="000000"/>
                          </a:solidFill>
                          <a:effectLst/>
                          <a:latin typeface="Times New Roman" panose="02020603050405020304" pitchFamily="18" charset="0"/>
                          <a:ea typeface="Times New Roman" panose="02020603050405020304" pitchFamily="18" charset="0"/>
                        </a:rPr>
                        <a:t> </a:t>
                      </a:r>
                      <a:endParaRPr lang="en-GB" sz="1600" b="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algn="ctr">
                        <a:lnSpc>
                          <a:spcPct val="100000"/>
                        </a:lnSpc>
                        <a:spcAft>
                          <a:spcPts val="0"/>
                        </a:spcAft>
                      </a:pPr>
                      <a:r>
                        <a:rPr lang="en-US" sz="1600" b="0" i="1">
                          <a:solidFill>
                            <a:srgbClr val="000000"/>
                          </a:solidFill>
                          <a:effectLst/>
                          <a:latin typeface="Times New Roman" panose="02020603050405020304" pitchFamily="18" charset="0"/>
                          <a:ea typeface="Times New Roman" panose="02020603050405020304" pitchFamily="18" charset="0"/>
                        </a:rPr>
                        <a:t> </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algn="ctr">
                        <a:lnSpc>
                          <a:spcPct val="100000"/>
                        </a:lnSpc>
                        <a:spcAft>
                          <a:spcPts val="0"/>
                        </a:spcAft>
                      </a:pPr>
                      <a:r>
                        <a:rPr lang="en-US" sz="1600" b="0" i="1" dirty="0">
                          <a:solidFill>
                            <a:srgbClr val="000000"/>
                          </a:solidFill>
                          <a:effectLst/>
                          <a:latin typeface="Times New Roman" panose="02020603050405020304" pitchFamily="18" charset="0"/>
                          <a:ea typeface="Times New Roman" panose="02020603050405020304" pitchFamily="18" charset="0"/>
                        </a:rPr>
                        <a:t> </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algn="ctr">
                        <a:lnSpc>
                          <a:spcPct val="100000"/>
                        </a:lnSpc>
                        <a:spcAft>
                          <a:spcPts val="0"/>
                        </a:spcAft>
                      </a:pPr>
                      <a:r>
                        <a:rPr lang="en-US" sz="1600" b="0" i="1" dirty="0">
                          <a:solidFill>
                            <a:srgbClr val="000000"/>
                          </a:solidFill>
                          <a:effectLst/>
                          <a:latin typeface="Times New Roman" panose="02020603050405020304" pitchFamily="18" charset="0"/>
                          <a:ea typeface="Times New Roman" panose="02020603050405020304" pitchFamily="18" charset="0"/>
                        </a:rPr>
                        <a:t> </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1903144304"/>
                  </a:ext>
                </a:extLst>
              </a:tr>
              <a:tr h="349828">
                <a:tc>
                  <a:txBody>
                    <a:bodyPr/>
                    <a:lstStyle/>
                    <a:p>
                      <a:pPr marL="63500" marR="63500" algn="l">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  Overall</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58</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4444</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.17 (.08, .27)</a:t>
                      </a:r>
                      <a:endParaRPr lang="en-GB" sz="1600" b="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27</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2481</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.19 (-.04, .43)</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862096"/>
                  </a:ext>
                </a:extLst>
              </a:tr>
              <a:tr h="349828">
                <a:tc>
                  <a:txBody>
                    <a:bodyPr/>
                    <a:lstStyle/>
                    <a:p>
                      <a:pPr marL="63500" marR="63500" algn="l">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  RCTs</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47</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2719</a:t>
                      </a:r>
                      <a:endParaRPr lang="en-GB" sz="1600" b="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.15 (.03, .28)</a:t>
                      </a:r>
                      <a:endParaRPr lang="en-GB" sz="1600" b="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24</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2290</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.24 (-.03, .51)</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1191019312"/>
                  </a:ext>
                </a:extLst>
              </a:tr>
              <a:tr h="349828">
                <a:tc>
                  <a:txBody>
                    <a:bodyPr/>
                    <a:lstStyle/>
                    <a:p>
                      <a:pPr marL="63500" marR="63500" algn="l">
                        <a:lnSpc>
                          <a:spcPct val="100000"/>
                        </a:lnSpc>
                        <a:spcAft>
                          <a:spcPts val="0"/>
                        </a:spcAft>
                      </a:pPr>
                      <a:r>
                        <a:rPr lang="en-US" sz="1600" b="0" i="1">
                          <a:solidFill>
                            <a:srgbClr val="000000"/>
                          </a:solidFill>
                          <a:effectLst/>
                          <a:latin typeface="Times New Roman" panose="02020603050405020304" pitchFamily="18" charset="0"/>
                          <a:ea typeface="Times New Roman" panose="02020603050405020304" pitchFamily="18" charset="0"/>
                        </a:rPr>
                        <a:t>Different HEPs vs CBT</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 </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 </a:t>
                      </a:r>
                      <a:endParaRPr lang="en-GB" sz="1600" b="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 </a:t>
                      </a:r>
                      <a:endParaRPr lang="en-GB" sz="1600" b="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b="0">
                          <a:solidFill>
                            <a:srgbClr val="000000"/>
                          </a:solidFill>
                          <a:effectLst/>
                          <a:latin typeface="Times New Roman" panose="02020603050405020304" pitchFamily="18" charset="0"/>
                          <a:ea typeface="Times New Roman" panose="02020603050405020304" pitchFamily="18" charset="0"/>
                        </a:rPr>
                        <a:t> </a:t>
                      </a:r>
                      <a:endParaRPr lang="en-GB" sz="1600" b="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 </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 </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1071902307"/>
                  </a:ext>
                </a:extLst>
              </a:tr>
              <a:tr h="496381">
                <a:tc>
                  <a:txBody>
                    <a:bodyPr/>
                    <a:lstStyle/>
                    <a:p>
                      <a:pPr marL="63500" marR="63500" algn="l">
                        <a:lnSpc>
                          <a:spcPct val="100000"/>
                        </a:lnSpc>
                        <a:spcAft>
                          <a:spcPts val="0"/>
                        </a:spcAft>
                      </a:pPr>
                      <a:r>
                        <a:rPr lang="en-US" sz="1600" b="1" i="1" dirty="0">
                          <a:solidFill>
                            <a:srgbClr val="000000"/>
                          </a:solidFill>
                          <a:effectLst/>
                          <a:highlight>
                            <a:srgbClr val="00FFFF"/>
                          </a:highlight>
                          <a:latin typeface="Times New Roman" panose="02020603050405020304" pitchFamily="18" charset="0"/>
                          <a:ea typeface="Times New Roman" panose="02020603050405020304" pitchFamily="18" charset="0"/>
                        </a:rPr>
                        <a:t> </a:t>
                      </a: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PCT vs. CBT</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22</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6956</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-.06 </a:t>
                      </a:r>
                      <a:r>
                        <a:rPr lang="en-US" sz="1400" b="1" dirty="0">
                          <a:solidFill>
                            <a:srgbClr val="000000"/>
                          </a:solidFill>
                          <a:effectLst/>
                          <a:highlight>
                            <a:srgbClr val="00FFFF"/>
                          </a:highlight>
                          <a:latin typeface="Times New Roman" panose="02020603050405020304" pitchFamily="18" charset="0"/>
                          <a:ea typeface="Times New Roman" panose="02020603050405020304" pitchFamily="18" charset="0"/>
                        </a:rPr>
                        <a:t>(-.11, -.01)</a:t>
                      </a:r>
                      <a:endParaRPr lang="en-GB" sz="14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10</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2305</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1" dirty="0">
                          <a:solidFill>
                            <a:srgbClr val="000000"/>
                          </a:solidFill>
                          <a:effectLst/>
                          <a:highlight>
                            <a:srgbClr val="00FFFF"/>
                          </a:highlight>
                          <a:latin typeface="Times New Roman" panose="02020603050405020304" pitchFamily="18" charset="0"/>
                          <a:ea typeface="Times New Roman" panose="02020603050405020304" pitchFamily="18" charset="0"/>
                        </a:rPr>
                        <a:t>-.31 (-.55, -.08)</a:t>
                      </a:r>
                      <a:endParaRPr lang="en-GB" sz="1600" b="1" dirty="0">
                        <a:effectLst/>
                        <a:highlight>
                          <a:srgbClr val="00FFFF"/>
                        </a:highligh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4191654778"/>
                  </a:ext>
                </a:extLst>
              </a:tr>
              <a:tr h="496381">
                <a:tc>
                  <a:txBody>
                    <a:bodyPr/>
                    <a:lstStyle/>
                    <a:p>
                      <a:pPr marL="63500" marR="63500" algn="l">
                        <a:lnSpc>
                          <a:spcPct val="100000"/>
                        </a:lnSpc>
                        <a:spcAft>
                          <a:spcPts val="0"/>
                        </a:spcAft>
                      </a:pPr>
                      <a:r>
                        <a:rPr lang="en-US" sz="1600" b="0" i="1" dirty="0">
                          <a:solidFill>
                            <a:srgbClr val="000000"/>
                          </a:solidFill>
                          <a:effectLst/>
                          <a:latin typeface="Times New Roman" panose="02020603050405020304" pitchFamily="18" charset="0"/>
                          <a:ea typeface="Times New Roman" panose="02020603050405020304" pitchFamily="18" charset="0"/>
                        </a:rPr>
                        <a:t> </a:t>
                      </a:r>
                      <a:r>
                        <a:rPr lang="en-US" sz="1600" b="0" dirty="0">
                          <a:solidFill>
                            <a:srgbClr val="000000"/>
                          </a:solidFill>
                          <a:effectLst/>
                          <a:latin typeface="Times New Roman" panose="02020603050405020304" pitchFamily="18" charset="0"/>
                          <a:ea typeface="Times New Roman" panose="02020603050405020304" pitchFamily="18" charset="0"/>
                        </a:rPr>
                        <a:t>Supportive-nondirective vs. CBT</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37</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1466</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gridSpan="2">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-.31 </a:t>
                      </a:r>
                      <a:r>
                        <a:rPr lang="en-US" sz="1400" b="0" dirty="0">
                          <a:solidFill>
                            <a:srgbClr val="000000"/>
                          </a:solidFill>
                          <a:effectLst/>
                          <a:latin typeface="Times New Roman" panose="02020603050405020304" pitchFamily="18" charset="0"/>
                          <a:ea typeface="Times New Roman" panose="02020603050405020304" pitchFamily="18" charset="0"/>
                        </a:rPr>
                        <a:t>(-.45, -.17)</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23</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2465</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r>
                        <a:rPr lang="en-US" sz="1600" b="0" dirty="0">
                          <a:solidFill>
                            <a:srgbClr val="000000"/>
                          </a:solidFill>
                          <a:effectLst/>
                          <a:latin typeface="Times New Roman" panose="02020603050405020304" pitchFamily="18" charset="0"/>
                          <a:ea typeface="Times New Roman" panose="02020603050405020304" pitchFamily="18" charset="0"/>
                        </a:rPr>
                        <a:t>-.31 (-.44, -.18)</a:t>
                      </a:r>
                      <a:endParaRPr lang="en-GB" sz="1600" b="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2752448446"/>
                  </a:ext>
                </a:extLst>
              </a:tr>
              <a:tr h="349828">
                <a:tc gridSpan="5">
                  <a:txBody>
                    <a:bodyPr/>
                    <a:lstStyle/>
                    <a:p>
                      <a:pPr algn="l">
                        <a:lnSpc>
                          <a:spcPct val="100000"/>
                        </a:lnSpc>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rPr>
                        <a:t>Comparative ES: More vs less intensive/ process guiding HEPS</a:t>
                      </a:r>
                      <a:endParaRPr lang="en-GB" sz="1600" b="1" dirty="0">
                        <a:effectLst/>
                        <a:latin typeface="Times New Roman" panose="02020603050405020304" pitchFamily="18" charset="0"/>
                        <a:ea typeface="Times New Roman" panose="02020603050405020304" pitchFamily="18" charset="0"/>
                      </a:endParaRPr>
                    </a:p>
                  </a:txBody>
                  <a:tcPr marL="47625" marR="47625" marT="0" marB="0"/>
                </a:tc>
                <a:tc hMerge="1">
                  <a:txBody>
                    <a:bodyPr/>
                    <a:lstStyle/>
                    <a:p>
                      <a:pPr marR="63500" algn="ctr">
                        <a:lnSpc>
                          <a:spcPct val="200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3500" marR="63500" marT="0" marB="0"/>
                </a:tc>
                <a:tc hMerge="1">
                  <a:txBody>
                    <a:bodyPr/>
                    <a:lstStyle/>
                    <a:p>
                      <a:pPr marL="63500" marR="63500" algn="ctr">
                        <a:lnSpc>
                          <a:spcPct val="200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3500" marR="63500" marT="0" marB="0"/>
                </a:tc>
                <a:tc hMerge="1">
                  <a:txBody>
                    <a:bodyPr/>
                    <a:lstStyle/>
                    <a:p>
                      <a:pPr marL="63500" marR="63500" algn="ctr">
                        <a:lnSpc>
                          <a:spcPct val="100000"/>
                        </a:lnSpc>
                        <a:spcAft>
                          <a:spcPts val="0"/>
                        </a:spcAft>
                      </a:pPr>
                      <a:endParaRPr lang="en-GB" sz="1800" dirty="0">
                        <a:effectLst/>
                        <a:latin typeface="Times New Roman" panose="02020603050405020304" pitchFamily="18" charset="0"/>
                        <a:ea typeface="Times New Roman" panose="02020603050405020304" pitchFamily="18" charset="0"/>
                      </a:endParaRPr>
                    </a:p>
                  </a:txBody>
                  <a:tcPr marL="63500" marR="63500" marT="0" marB="0"/>
                </a:tc>
                <a:tc hMerge="1">
                  <a:txBody>
                    <a:bodyPr/>
                    <a:lstStyle/>
                    <a:p>
                      <a:endParaRPr lang="en-US"/>
                    </a:p>
                  </a:txBody>
                  <a:tcPr/>
                </a:tc>
                <a:tc>
                  <a:txBody>
                    <a:bodyPr/>
                    <a:lstStyle/>
                    <a:p>
                      <a:pPr marL="63500" marR="63500" algn="ctr">
                        <a:lnSpc>
                          <a:spcPct val="100000"/>
                        </a:lnSpc>
                        <a:spcAft>
                          <a:spcPts val="0"/>
                        </a:spcAft>
                      </a:pP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endParaRPr lang="en-GB" sz="1600" b="0" dirty="0">
                        <a:effectLst/>
                        <a:latin typeface="Times New Roman" panose="02020603050405020304" pitchFamily="18" charset="0"/>
                        <a:ea typeface="Times New Roman" panose="02020603050405020304" pitchFamily="18" charset="0"/>
                      </a:endParaRPr>
                    </a:p>
                  </a:txBody>
                  <a:tcPr marL="47625" marR="47625" marT="0" marB="0"/>
                </a:tc>
                <a:tc>
                  <a:txBody>
                    <a:bodyPr/>
                    <a:lstStyle/>
                    <a:p>
                      <a:pPr marL="63500" marR="63500" algn="ctr">
                        <a:lnSpc>
                          <a:spcPct val="100000"/>
                        </a:lnSpc>
                        <a:spcAft>
                          <a:spcPts val="0"/>
                        </a:spcAft>
                      </a:pPr>
                      <a:endParaRPr lang="en-GB" sz="1600" b="0" dirty="0">
                        <a:effectLst/>
                        <a:latin typeface="Times New Roman" panose="02020603050405020304" pitchFamily="18" charset="0"/>
                        <a:ea typeface="Times New Roman" panose="02020603050405020304" pitchFamily="18" charset="0"/>
                      </a:endParaRPr>
                    </a:p>
                  </a:txBody>
                  <a:tcPr marL="47625" marR="47625" marT="0" marB="0"/>
                </a:tc>
                <a:extLst>
                  <a:ext uri="{0D108BD9-81ED-4DB2-BD59-A6C34878D82A}">
                    <a16:rowId xmlns:a16="http://schemas.microsoft.com/office/drawing/2014/main" val="2037092098"/>
                  </a:ext>
                </a:extLst>
              </a:tr>
              <a:tr h="349828">
                <a:tc>
                  <a:txBody>
                    <a:bodyPr/>
                    <a:lstStyle/>
                    <a:p>
                      <a:pPr marL="63500" marR="63500" algn="l">
                        <a:lnSpc>
                          <a:spcPct val="100000"/>
                        </a:lnSpc>
                        <a:spcAft>
                          <a:spcPts val="0"/>
                        </a:spcAft>
                      </a:pPr>
                      <a:r>
                        <a:rPr lang="en-GB" sz="1600" b="1" dirty="0">
                          <a:effectLst/>
                          <a:highlight>
                            <a:srgbClr val="00FFFF"/>
                          </a:highlight>
                          <a:latin typeface="Times New Roman" panose="02020603050405020304" pitchFamily="18" charset="0"/>
                          <a:ea typeface="Times New Roman" panose="02020603050405020304" pitchFamily="18" charset="0"/>
                        </a:rPr>
                        <a:t> Overall</a:t>
                      </a:r>
                    </a:p>
                  </a:txBody>
                  <a:tcPr marL="47625" marR="47625" marT="0" marB="0"/>
                </a:tc>
                <a:tc>
                  <a:txBody>
                    <a:bodyPr/>
                    <a:lstStyle/>
                    <a:p>
                      <a:pPr marR="63500" algn="ctr">
                        <a:lnSpc>
                          <a:spcPct val="100000"/>
                        </a:lnSpc>
                        <a:spcAft>
                          <a:spcPts val="0"/>
                        </a:spcAft>
                      </a:pPr>
                      <a:r>
                        <a:rPr lang="en-GB" sz="1600" b="1" dirty="0">
                          <a:effectLst/>
                          <a:highlight>
                            <a:srgbClr val="00FFFF"/>
                          </a:highlight>
                          <a:latin typeface="Times New Roman" panose="02020603050405020304" pitchFamily="18" charset="0"/>
                          <a:ea typeface="Times New Roman" panose="02020603050405020304" pitchFamily="18" charset="0"/>
                        </a:rPr>
                        <a:t>9</a:t>
                      </a:r>
                    </a:p>
                  </a:txBody>
                  <a:tcPr marL="47625" marR="47625" marT="0" marB="0"/>
                </a:tc>
                <a:tc>
                  <a:txBody>
                    <a:bodyPr/>
                    <a:lstStyle/>
                    <a:p>
                      <a:pPr marL="63500" marR="63500" algn="ctr">
                        <a:lnSpc>
                          <a:spcPct val="100000"/>
                        </a:lnSpc>
                        <a:spcAft>
                          <a:spcPts val="0"/>
                        </a:spcAft>
                      </a:pPr>
                      <a:r>
                        <a:rPr lang="en-GB" sz="1600" b="1" dirty="0">
                          <a:effectLst/>
                          <a:highlight>
                            <a:srgbClr val="00FFFF"/>
                          </a:highlight>
                          <a:latin typeface="Times New Roman" panose="02020603050405020304" pitchFamily="18" charset="0"/>
                          <a:ea typeface="Times New Roman" panose="02020603050405020304" pitchFamily="18" charset="0"/>
                        </a:rPr>
                        <a:t>294</a:t>
                      </a:r>
                    </a:p>
                  </a:txBody>
                  <a:tcPr marL="47625" marR="47625" marT="0" marB="0"/>
                </a:tc>
                <a:tc gridSpan="2">
                  <a:txBody>
                    <a:bodyPr/>
                    <a:lstStyle/>
                    <a:p>
                      <a:pPr marL="63500" marR="63500" algn="ctr">
                        <a:lnSpc>
                          <a:spcPct val="100000"/>
                        </a:lnSpc>
                        <a:spcAft>
                          <a:spcPts val="0"/>
                        </a:spcAft>
                      </a:pPr>
                      <a:r>
                        <a:rPr lang="en-GB" sz="1600" b="1" dirty="0">
                          <a:effectLst/>
                          <a:highlight>
                            <a:srgbClr val="00FFFF"/>
                          </a:highlight>
                          <a:latin typeface="Times New Roman" panose="02020603050405020304" pitchFamily="18" charset="0"/>
                          <a:ea typeface="Times New Roman" panose="02020603050405020304" pitchFamily="18" charset="0"/>
                        </a:rPr>
                        <a:t>.14 (-.21, .50)</a:t>
                      </a:r>
                    </a:p>
                  </a:txBody>
                  <a:tcPr marL="47625" marR="47625" marT="0" marB="0"/>
                </a:tc>
                <a:tc hMerge="1">
                  <a:txBody>
                    <a:bodyPr/>
                    <a:lstStyle/>
                    <a:p>
                      <a:endParaRPr lang="en-US"/>
                    </a:p>
                  </a:txBody>
                  <a:tcPr/>
                </a:tc>
                <a:tc>
                  <a:txBody>
                    <a:bodyPr/>
                    <a:lstStyle/>
                    <a:p>
                      <a:pPr marL="63500" marR="63500" algn="ctr">
                        <a:lnSpc>
                          <a:spcPct val="100000"/>
                        </a:lnSpc>
                        <a:spcAft>
                          <a:spcPts val="0"/>
                        </a:spcAft>
                      </a:pPr>
                      <a:r>
                        <a:rPr lang="en-GB" sz="1600" b="1" dirty="0">
                          <a:effectLst/>
                          <a:highlight>
                            <a:srgbClr val="00FFFF"/>
                          </a:highlight>
                          <a:latin typeface="Times New Roman" panose="02020603050405020304" pitchFamily="18" charset="0"/>
                          <a:ea typeface="Times New Roman" panose="02020603050405020304" pitchFamily="18" charset="0"/>
                        </a:rPr>
                        <a:t>6</a:t>
                      </a:r>
                    </a:p>
                  </a:txBody>
                  <a:tcPr marL="47625" marR="47625" marT="0" marB="0"/>
                </a:tc>
                <a:tc>
                  <a:txBody>
                    <a:bodyPr/>
                    <a:lstStyle/>
                    <a:p>
                      <a:pPr marL="63500" marR="63500" algn="ctr">
                        <a:lnSpc>
                          <a:spcPct val="100000"/>
                        </a:lnSpc>
                        <a:spcAft>
                          <a:spcPts val="0"/>
                        </a:spcAft>
                      </a:pPr>
                      <a:r>
                        <a:rPr lang="en-GB" sz="1600" b="1" dirty="0">
                          <a:effectLst/>
                          <a:highlight>
                            <a:srgbClr val="00FFFF"/>
                          </a:highlight>
                          <a:latin typeface="Times New Roman" panose="02020603050405020304" pitchFamily="18" charset="0"/>
                          <a:ea typeface="Times New Roman" panose="02020603050405020304" pitchFamily="18" charset="0"/>
                        </a:rPr>
                        <a:t>640</a:t>
                      </a:r>
                    </a:p>
                  </a:txBody>
                  <a:tcPr marL="47625" marR="47625" marT="0" marB="0"/>
                </a:tc>
                <a:tc>
                  <a:txBody>
                    <a:bodyPr/>
                    <a:lstStyle/>
                    <a:p>
                      <a:pPr marL="63500" marR="63500" algn="ctr">
                        <a:lnSpc>
                          <a:spcPct val="100000"/>
                        </a:lnSpc>
                        <a:spcAft>
                          <a:spcPts val="0"/>
                        </a:spcAft>
                      </a:pPr>
                      <a:r>
                        <a:rPr lang="en-GB" sz="1600" b="1" dirty="0">
                          <a:effectLst/>
                          <a:highlight>
                            <a:srgbClr val="00FFFF"/>
                          </a:highlight>
                          <a:latin typeface="Times New Roman" panose="02020603050405020304" pitchFamily="18" charset="0"/>
                          <a:ea typeface="Times New Roman" panose="02020603050405020304" pitchFamily="18" charset="0"/>
                        </a:rPr>
                        <a:t>.18 (-.12, .48)</a:t>
                      </a:r>
                    </a:p>
                  </a:txBody>
                  <a:tcPr marL="47625" marR="47625" marT="0" marB="0"/>
                </a:tc>
                <a:extLst>
                  <a:ext uri="{0D108BD9-81ED-4DB2-BD59-A6C34878D82A}">
                    <a16:rowId xmlns:a16="http://schemas.microsoft.com/office/drawing/2014/main" val="218729937"/>
                  </a:ext>
                </a:extLst>
              </a:tr>
            </a:tbl>
          </a:graphicData>
        </a:graphic>
      </p:graphicFrame>
    </p:spTree>
    <p:extLst>
      <p:ext uri="{BB962C8B-B14F-4D97-AF65-F5344CB8AC3E}">
        <p14:creationId xmlns:p14="http://schemas.microsoft.com/office/powerpoint/2010/main" val="2187424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08C9-DBE0-4F4F-A15F-EB16952A7711}"/>
              </a:ext>
            </a:extLst>
          </p:cNvPr>
          <p:cNvSpPr>
            <a:spLocks noGrp="1"/>
          </p:cNvSpPr>
          <p:nvPr>
            <p:ph type="title"/>
          </p:nvPr>
        </p:nvSpPr>
        <p:spPr/>
        <p:txBody>
          <a:bodyPr/>
          <a:lstStyle/>
          <a:p>
            <a:r>
              <a:rPr lang="en-US" b="1" dirty="0"/>
              <a:t>Summing up the HEP </a:t>
            </a:r>
            <a:br>
              <a:rPr lang="en-US" b="1" dirty="0"/>
            </a:br>
            <a:r>
              <a:rPr lang="en-US" b="1" dirty="0"/>
              <a:t>Meta-analysis Project</a:t>
            </a:r>
          </a:p>
        </p:txBody>
      </p:sp>
      <p:sp>
        <p:nvSpPr>
          <p:cNvPr id="3" name="Content Placeholder 2">
            <a:extLst>
              <a:ext uri="{FF2B5EF4-FFF2-40B4-BE49-F238E27FC236}">
                <a16:creationId xmlns:a16="http://schemas.microsoft.com/office/drawing/2014/main" id="{9175D401-1873-2F48-9C68-B4C52A2D161E}"/>
              </a:ext>
            </a:extLst>
          </p:cNvPr>
          <p:cNvSpPr>
            <a:spLocks noGrp="1"/>
          </p:cNvSpPr>
          <p:nvPr>
            <p:ph idx="1"/>
          </p:nvPr>
        </p:nvSpPr>
        <p:spPr>
          <a:xfrm>
            <a:off x="395536" y="2396337"/>
            <a:ext cx="8062664" cy="4201015"/>
          </a:xfrm>
        </p:spPr>
        <p:txBody>
          <a:bodyPr>
            <a:normAutofit/>
          </a:bodyPr>
          <a:lstStyle/>
          <a:p>
            <a:r>
              <a:rPr lang="en-US" dirty="0"/>
              <a:t>1. </a:t>
            </a:r>
            <a:r>
              <a:rPr lang="en-US" b="1" u="sng" dirty="0"/>
              <a:t>Inclusive and Comprehensive</a:t>
            </a:r>
            <a:r>
              <a:rPr lang="en-US" dirty="0"/>
              <a:t>: We use </a:t>
            </a:r>
            <a:r>
              <a:rPr lang="en-US" u="sng" dirty="0"/>
              <a:t>all</a:t>
            </a:r>
            <a:r>
              <a:rPr lang="en-US" dirty="0"/>
              <a:t> the evidence: </a:t>
            </a:r>
          </a:p>
          <a:p>
            <a:r>
              <a:rPr lang="en-US" sz="2800" dirty="0"/>
              <a:t>Mantra: “The Facts are Friendly” –Carl Rogers</a:t>
            </a:r>
          </a:p>
          <a:p>
            <a:pPr lvl="1"/>
            <a:r>
              <a:rPr lang="en-US" sz="2400" dirty="0"/>
              <a:t>All analyzable studies that met inclusion criteria  </a:t>
            </a:r>
          </a:p>
          <a:p>
            <a:pPr lvl="1"/>
            <a:r>
              <a:rPr lang="en-US" sz="2400" dirty="0"/>
              <a:t>All outcome measures (Generations 1 – 5)</a:t>
            </a:r>
          </a:p>
          <a:p>
            <a:pPr lvl="2"/>
            <a:r>
              <a:rPr lang="en-US" sz="2000" dirty="0"/>
              <a:t>Generation 6: primary outcome measures</a:t>
            </a:r>
          </a:p>
          <a:p>
            <a:pPr lvl="1"/>
            <a:r>
              <a:rPr lang="en-US" sz="2400" dirty="0"/>
              <a:t>All post-therapy &amp; follow-up assessment</a:t>
            </a:r>
          </a:p>
          <a:p>
            <a:pPr lvl="1"/>
            <a:r>
              <a:rPr lang="en-US" sz="2400" dirty="0"/>
              <a:t>Reduces inevitable bias that comes with picking and choosing studies based on methodological quality</a:t>
            </a:r>
          </a:p>
        </p:txBody>
      </p:sp>
    </p:spTree>
    <p:extLst>
      <p:ext uri="{BB962C8B-B14F-4D97-AF65-F5344CB8AC3E}">
        <p14:creationId xmlns:p14="http://schemas.microsoft.com/office/powerpoint/2010/main" val="2053718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08C9-DBE0-4F4F-A15F-EB16952A7711}"/>
              </a:ext>
            </a:extLst>
          </p:cNvPr>
          <p:cNvSpPr>
            <a:spLocks noGrp="1"/>
          </p:cNvSpPr>
          <p:nvPr>
            <p:ph type="title"/>
          </p:nvPr>
        </p:nvSpPr>
        <p:spPr/>
        <p:txBody>
          <a:bodyPr/>
          <a:lstStyle/>
          <a:p>
            <a:r>
              <a:rPr lang="en-US" b="1" dirty="0"/>
              <a:t>Summing up the HEP </a:t>
            </a:r>
            <a:br>
              <a:rPr lang="en-US" b="1" dirty="0"/>
            </a:br>
            <a:r>
              <a:rPr lang="en-US" b="1" dirty="0"/>
              <a:t>Meta-analysis Project</a:t>
            </a:r>
          </a:p>
        </p:txBody>
      </p:sp>
      <p:sp>
        <p:nvSpPr>
          <p:cNvPr id="3" name="Content Placeholder 2">
            <a:extLst>
              <a:ext uri="{FF2B5EF4-FFF2-40B4-BE49-F238E27FC236}">
                <a16:creationId xmlns:a16="http://schemas.microsoft.com/office/drawing/2014/main" id="{9175D401-1873-2F48-9C68-B4C52A2D161E}"/>
              </a:ext>
            </a:extLst>
          </p:cNvPr>
          <p:cNvSpPr>
            <a:spLocks noGrp="1"/>
          </p:cNvSpPr>
          <p:nvPr>
            <p:ph idx="1"/>
          </p:nvPr>
        </p:nvSpPr>
        <p:spPr>
          <a:xfrm>
            <a:off x="410966" y="2132856"/>
            <a:ext cx="7772400" cy="4536504"/>
          </a:xfrm>
        </p:spPr>
        <p:txBody>
          <a:bodyPr>
            <a:normAutofit fontScale="92500" lnSpcReduction="10000"/>
          </a:bodyPr>
          <a:lstStyle/>
          <a:p>
            <a:r>
              <a:rPr lang="en-US" dirty="0"/>
              <a:t>2. Three lines of </a:t>
            </a:r>
            <a:r>
              <a:rPr lang="en-US" b="1" u="sng" dirty="0"/>
              <a:t>converging evidence</a:t>
            </a:r>
            <a:r>
              <a:rPr lang="en-US" dirty="0"/>
              <a:t>:</a:t>
            </a:r>
          </a:p>
          <a:p>
            <a:pPr lvl="1"/>
            <a:r>
              <a:rPr lang="en-US" dirty="0"/>
              <a:t>Pre-post effects: How much do clients change over therapy?</a:t>
            </a:r>
          </a:p>
          <a:p>
            <a:pPr lvl="2"/>
            <a:r>
              <a:rPr lang="en-US" dirty="0"/>
              <a:t>Answer:  A lot</a:t>
            </a:r>
          </a:p>
          <a:p>
            <a:pPr lvl="1"/>
            <a:r>
              <a:rPr lang="en-US" dirty="0"/>
              <a:t>Controlled effects: Do clients use therapy to cause themselves to change?</a:t>
            </a:r>
          </a:p>
          <a:p>
            <a:pPr lvl="2"/>
            <a:r>
              <a:rPr lang="en-US" dirty="0"/>
              <a:t>Answer: Yes</a:t>
            </a:r>
          </a:p>
          <a:p>
            <a:pPr lvl="1"/>
            <a:r>
              <a:rPr lang="en-US" dirty="0"/>
              <a:t>Comparative effects: Are HEPs as effective as CBT?</a:t>
            </a:r>
          </a:p>
          <a:p>
            <a:pPr lvl="2"/>
            <a:r>
              <a:rPr lang="en-US" dirty="0"/>
              <a:t>Answer: It’s complicated…In general, yes , but with exceptions</a:t>
            </a:r>
          </a:p>
        </p:txBody>
      </p:sp>
    </p:spTree>
    <p:extLst>
      <p:ext uri="{BB962C8B-B14F-4D97-AF65-F5344CB8AC3E}">
        <p14:creationId xmlns:p14="http://schemas.microsoft.com/office/powerpoint/2010/main" val="212980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321D-5358-4840-954C-1725CEC453E0}"/>
              </a:ext>
            </a:extLst>
          </p:cNvPr>
          <p:cNvSpPr>
            <a:spLocks noGrp="1"/>
          </p:cNvSpPr>
          <p:nvPr>
            <p:ph type="title"/>
          </p:nvPr>
        </p:nvSpPr>
        <p:spPr>
          <a:xfrm>
            <a:off x="4355976" y="1066498"/>
            <a:ext cx="3752885" cy="1785964"/>
          </a:xfrm>
        </p:spPr>
        <p:txBody>
          <a:bodyPr>
            <a:noAutofit/>
          </a:bodyPr>
          <a:lstStyle/>
          <a:p>
            <a:r>
              <a:rPr lang="en-GB" sz="3200" b="1" dirty="0"/>
              <a:t>Getting Back on Track: Return to the Romance of Significant Therapy Events</a:t>
            </a:r>
          </a:p>
        </p:txBody>
      </p:sp>
      <p:sp>
        <p:nvSpPr>
          <p:cNvPr id="3" name="Content Placeholder 2">
            <a:extLst>
              <a:ext uri="{FF2B5EF4-FFF2-40B4-BE49-F238E27FC236}">
                <a16:creationId xmlns:a16="http://schemas.microsoft.com/office/drawing/2014/main" id="{8B60ACCB-269F-7048-AD04-5C46A4772730}"/>
              </a:ext>
            </a:extLst>
          </p:cNvPr>
          <p:cNvSpPr>
            <a:spLocks noGrp="1"/>
          </p:cNvSpPr>
          <p:nvPr>
            <p:ph idx="1"/>
          </p:nvPr>
        </p:nvSpPr>
        <p:spPr>
          <a:xfrm>
            <a:off x="755576" y="3949147"/>
            <a:ext cx="7776864" cy="2648205"/>
          </a:xfrm>
        </p:spPr>
        <p:txBody>
          <a:bodyPr>
            <a:normAutofit fontScale="77500" lnSpcReduction="20000"/>
          </a:bodyPr>
          <a:lstStyle/>
          <a:p>
            <a:r>
              <a:rPr lang="en-GB" dirty="0"/>
              <a:t>A couple of years ago I suddenly realised that in all the politics and evidence I’d lost track of something vital: Significant Therapy Events</a:t>
            </a:r>
          </a:p>
          <a:p>
            <a:r>
              <a:rPr lang="en-GB" dirty="0"/>
              <a:t>Significant events connect me to my practice as a therapist, and to the process of transformation in therapy</a:t>
            </a:r>
          </a:p>
          <a:p>
            <a:r>
              <a:rPr lang="en-GB" sz="3000" dirty="0"/>
              <a:t>I became an EFT therapist in pursuit of moments of emotional transformation</a:t>
            </a:r>
          </a:p>
        </p:txBody>
      </p:sp>
      <p:pic>
        <p:nvPicPr>
          <p:cNvPr id="7" name="Picture 6">
            <a:extLst>
              <a:ext uri="{FF2B5EF4-FFF2-40B4-BE49-F238E27FC236}">
                <a16:creationId xmlns:a16="http://schemas.microsoft.com/office/drawing/2014/main" id="{D75DA006-9EC7-614F-92ED-8034410585AE}"/>
              </a:ext>
            </a:extLst>
          </p:cNvPr>
          <p:cNvPicPr>
            <a:picLocks noChangeAspect="1"/>
          </p:cNvPicPr>
          <p:nvPr/>
        </p:nvPicPr>
        <p:blipFill>
          <a:blip r:embed="rId2"/>
          <a:stretch>
            <a:fillRect/>
          </a:stretch>
        </p:blipFill>
        <p:spPr>
          <a:xfrm>
            <a:off x="107504" y="139135"/>
            <a:ext cx="4067216" cy="3640691"/>
          </a:xfrm>
          <a:prstGeom prst="rect">
            <a:avLst/>
          </a:prstGeom>
        </p:spPr>
      </p:pic>
    </p:spTree>
    <p:extLst>
      <p:ext uri="{BB962C8B-B14F-4D97-AF65-F5344CB8AC3E}">
        <p14:creationId xmlns:p14="http://schemas.microsoft.com/office/powerpoint/2010/main" val="3026834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19DA-30CA-0E4C-98C8-3B377D7F07A5}"/>
              </a:ext>
            </a:extLst>
          </p:cNvPr>
          <p:cNvSpPr>
            <a:spLocks noGrp="1"/>
          </p:cNvSpPr>
          <p:nvPr>
            <p:ph type="title"/>
          </p:nvPr>
        </p:nvSpPr>
        <p:spPr>
          <a:xfrm>
            <a:off x="685800" y="1700808"/>
            <a:ext cx="7772400" cy="1143000"/>
          </a:xfrm>
        </p:spPr>
        <p:txBody>
          <a:bodyPr/>
          <a:lstStyle/>
          <a:p>
            <a:r>
              <a:rPr lang="en-US" b="1" dirty="0"/>
              <a:t>Let’s Finish by Going Back a Couple of Significant Events Involving Empathic Reflections</a:t>
            </a:r>
          </a:p>
        </p:txBody>
      </p:sp>
    </p:spTree>
    <p:extLst>
      <p:ext uri="{BB962C8B-B14F-4D97-AF65-F5344CB8AC3E}">
        <p14:creationId xmlns:p14="http://schemas.microsoft.com/office/powerpoint/2010/main" val="295896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BD86-B8E6-34ED-58E2-3C91D02DCED1}"/>
              </a:ext>
            </a:extLst>
          </p:cNvPr>
          <p:cNvSpPr>
            <a:spLocks noGrp="1"/>
          </p:cNvSpPr>
          <p:nvPr>
            <p:ph type="title"/>
          </p:nvPr>
        </p:nvSpPr>
        <p:spPr>
          <a:xfrm>
            <a:off x="694522" y="116632"/>
            <a:ext cx="7772400" cy="1143000"/>
          </a:xfrm>
        </p:spPr>
        <p:txBody>
          <a:bodyPr/>
          <a:lstStyle/>
          <a:p>
            <a:r>
              <a:rPr lang="en-GB" b="1" dirty="0"/>
              <a:t>But First: Let’s Go Back 50 Years…</a:t>
            </a:r>
          </a:p>
        </p:txBody>
      </p:sp>
      <p:sp>
        <p:nvSpPr>
          <p:cNvPr id="3" name="Content Placeholder 2">
            <a:extLst>
              <a:ext uri="{FF2B5EF4-FFF2-40B4-BE49-F238E27FC236}">
                <a16:creationId xmlns:a16="http://schemas.microsoft.com/office/drawing/2014/main" id="{67D58DC2-5566-5729-6630-D9772DE7D8B6}"/>
              </a:ext>
            </a:extLst>
          </p:cNvPr>
          <p:cNvSpPr>
            <a:spLocks noGrp="1"/>
          </p:cNvSpPr>
          <p:nvPr>
            <p:ph idx="1"/>
          </p:nvPr>
        </p:nvSpPr>
        <p:spPr>
          <a:xfrm>
            <a:off x="694522" y="1259632"/>
            <a:ext cx="7772400" cy="4114800"/>
          </a:xfrm>
        </p:spPr>
        <p:txBody>
          <a:bodyPr/>
          <a:lstStyle/>
          <a:p>
            <a:r>
              <a:rPr lang="en-GB" dirty="0"/>
              <a:t> 1972: Started PhD course in clinical psychology at UCLA</a:t>
            </a:r>
          </a:p>
          <a:p>
            <a:r>
              <a:rPr lang="en-GB" dirty="0"/>
              <a:t> Because of my eccentric application essay and my training in humanistic psychology UC Santa Cruz, was assigned to Jerry Goodman</a:t>
            </a:r>
          </a:p>
          <a:p>
            <a:pPr lvl="1"/>
            <a:r>
              <a:rPr lang="en-GB" dirty="0"/>
              <a:t> An obscure and eccentric student of Carl Rogers</a:t>
            </a:r>
          </a:p>
          <a:p>
            <a:pPr lvl="1"/>
            <a:r>
              <a:rPr lang="en-GB" dirty="0"/>
              <a:t> Community psychologist interested in helping skills training</a:t>
            </a:r>
          </a:p>
          <a:p>
            <a:pPr lvl="1"/>
            <a:r>
              <a:rPr lang="en-GB" dirty="0"/>
              <a:t> Amazingly good at empathic reflections</a:t>
            </a:r>
          </a:p>
        </p:txBody>
      </p:sp>
    </p:spTree>
    <p:extLst>
      <p:ext uri="{BB962C8B-B14F-4D97-AF65-F5344CB8AC3E}">
        <p14:creationId xmlns:p14="http://schemas.microsoft.com/office/powerpoint/2010/main" val="1543784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FA10-E0B3-6D46-86FC-480FBBD3A411}"/>
              </a:ext>
            </a:extLst>
          </p:cNvPr>
          <p:cNvSpPr>
            <a:spLocks noGrp="1"/>
          </p:cNvSpPr>
          <p:nvPr>
            <p:ph type="title"/>
          </p:nvPr>
        </p:nvSpPr>
        <p:spPr/>
        <p:txBody>
          <a:bodyPr/>
          <a:lstStyle/>
          <a:p>
            <a:r>
              <a:rPr lang="en-US" b="1" dirty="0"/>
              <a:t>Example 1: Empathic Reflection in Counselling Training Large Group</a:t>
            </a:r>
          </a:p>
        </p:txBody>
      </p:sp>
      <p:sp>
        <p:nvSpPr>
          <p:cNvPr id="3" name="Content Placeholder 2">
            <a:extLst>
              <a:ext uri="{FF2B5EF4-FFF2-40B4-BE49-F238E27FC236}">
                <a16:creationId xmlns:a16="http://schemas.microsoft.com/office/drawing/2014/main" id="{160A027D-7D47-BE46-8A57-972F06B71E61}"/>
              </a:ext>
            </a:extLst>
          </p:cNvPr>
          <p:cNvSpPr>
            <a:spLocks noGrp="1"/>
          </p:cNvSpPr>
          <p:nvPr>
            <p:ph idx="1"/>
          </p:nvPr>
        </p:nvSpPr>
        <p:spPr>
          <a:xfrm>
            <a:off x="685800" y="2348880"/>
            <a:ext cx="7772400" cy="4114800"/>
          </a:xfrm>
        </p:spPr>
        <p:txBody>
          <a:bodyPr/>
          <a:lstStyle/>
          <a:p>
            <a:r>
              <a:rPr lang="en-US" dirty="0"/>
              <a:t> As I was preparing this lecture, I received an email from one of our recent MSc students:</a:t>
            </a:r>
          </a:p>
        </p:txBody>
      </p:sp>
    </p:spTree>
    <p:extLst>
      <p:ext uri="{BB962C8B-B14F-4D97-AF65-F5344CB8AC3E}">
        <p14:creationId xmlns:p14="http://schemas.microsoft.com/office/powerpoint/2010/main" val="3120378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E66-2608-3844-9C09-CEE3042CEFDB}"/>
              </a:ext>
            </a:extLst>
          </p:cNvPr>
          <p:cNvSpPr>
            <a:spLocks noGrp="1"/>
          </p:cNvSpPr>
          <p:nvPr>
            <p:ph idx="1"/>
          </p:nvPr>
        </p:nvSpPr>
        <p:spPr>
          <a:xfrm>
            <a:off x="539552" y="476672"/>
            <a:ext cx="7772400" cy="5691336"/>
          </a:xfrm>
        </p:spPr>
        <p:txBody>
          <a:bodyPr/>
          <a:lstStyle/>
          <a:p>
            <a:pPr marL="0" indent="0" algn="ctr">
              <a:buNone/>
            </a:pPr>
            <a:r>
              <a:rPr lang="en-US" dirty="0"/>
              <a:t>1</a:t>
            </a:r>
          </a:p>
          <a:p>
            <a:pPr marL="0" indent="0">
              <a:buNone/>
            </a:pPr>
            <a:r>
              <a:rPr lang="en-US" dirty="0"/>
              <a:t>Hi Robert,</a:t>
            </a:r>
          </a:p>
          <a:p>
            <a:pPr marL="0" indent="0">
              <a:buNone/>
            </a:pPr>
            <a:endParaRPr lang="en-US" dirty="0"/>
          </a:p>
          <a:p>
            <a:pPr marL="0" indent="0">
              <a:buNone/>
            </a:pPr>
            <a:r>
              <a:rPr lang="en-GB" dirty="0"/>
              <a:t>I just wanted to share a moment that I shared with you that I fondly remember as clear as day. I rarely spoke up in Large Group PPD (I think I only spoke up 2-3 times during out throughout the MSc) but this one time I did, I brought up pain and how hard it was to just experience so much in your life. </a:t>
            </a:r>
          </a:p>
        </p:txBody>
      </p:sp>
    </p:spTree>
    <p:extLst>
      <p:ext uri="{BB962C8B-B14F-4D97-AF65-F5344CB8AC3E}">
        <p14:creationId xmlns:p14="http://schemas.microsoft.com/office/powerpoint/2010/main" val="3164988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E66-2608-3844-9C09-CEE3042CEFDB}"/>
              </a:ext>
            </a:extLst>
          </p:cNvPr>
          <p:cNvSpPr>
            <a:spLocks noGrp="1"/>
          </p:cNvSpPr>
          <p:nvPr>
            <p:ph idx="1"/>
          </p:nvPr>
        </p:nvSpPr>
        <p:spPr>
          <a:xfrm>
            <a:off x="539552" y="1160511"/>
            <a:ext cx="7772400" cy="5691336"/>
          </a:xfrm>
        </p:spPr>
        <p:txBody>
          <a:bodyPr/>
          <a:lstStyle/>
          <a:p>
            <a:pPr marL="0" indent="0" algn="ctr">
              <a:buNone/>
            </a:pPr>
            <a:r>
              <a:rPr lang="en-GB" dirty="0"/>
              <a:t>2</a:t>
            </a:r>
          </a:p>
          <a:p>
            <a:pPr marL="0" indent="0">
              <a:buNone/>
            </a:pPr>
            <a:endParaRPr lang="en-GB" dirty="0"/>
          </a:p>
          <a:p>
            <a:pPr marL="0" indent="0">
              <a:buNone/>
            </a:pPr>
            <a:r>
              <a:rPr lang="en-GB" dirty="0"/>
              <a:t>And you said something to me that sticks with me to this day: </a:t>
            </a:r>
            <a:r>
              <a:rPr lang="en-GB" b="1" dirty="0">
                <a:highlight>
                  <a:srgbClr val="00FFFF"/>
                </a:highlight>
              </a:rPr>
              <a:t>"There is so much you hide behind that smile. And there it is again, to hide your pain". </a:t>
            </a:r>
            <a:r>
              <a:rPr lang="en-GB" dirty="0"/>
              <a:t>I don't know if you remember that moment but it’s one of my most treasured memories in the course because I think it was the first time I truly felt seen. </a:t>
            </a:r>
            <a:endParaRPr lang="en-US" dirty="0"/>
          </a:p>
        </p:txBody>
      </p:sp>
      <p:sp>
        <p:nvSpPr>
          <p:cNvPr id="2" name="TextBox 1">
            <a:extLst>
              <a:ext uri="{FF2B5EF4-FFF2-40B4-BE49-F238E27FC236}">
                <a16:creationId xmlns:a16="http://schemas.microsoft.com/office/drawing/2014/main" id="{080F6032-0B02-CF48-9983-AE67BA0D07B3}"/>
              </a:ext>
            </a:extLst>
          </p:cNvPr>
          <p:cNvSpPr txBox="1"/>
          <p:nvPr/>
        </p:nvSpPr>
        <p:spPr>
          <a:xfrm>
            <a:off x="5436096" y="476672"/>
            <a:ext cx="3312368" cy="1569660"/>
          </a:xfrm>
          <a:prstGeom prst="rect">
            <a:avLst/>
          </a:prstGeom>
          <a:noFill/>
        </p:spPr>
        <p:txBody>
          <a:bodyPr wrap="square" rtlCol="0">
            <a:spAutoFit/>
          </a:bodyPr>
          <a:lstStyle/>
          <a:p>
            <a:r>
              <a:rPr lang="en-US" b="1" dirty="0">
                <a:highlight>
                  <a:srgbClr val="00FFFF"/>
                </a:highlight>
              </a:rPr>
              <a:t>Reflections: Empathic Formulation + Process Reflection</a:t>
            </a:r>
          </a:p>
        </p:txBody>
      </p:sp>
      <p:cxnSp>
        <p:nvCxnSpPr>
          <p:cNvPr id="5" name="Straight Arrow Connector 4">
            <a:extLst>
              <a:ext uri="{FF2B5EF4-FFF2-40B4-BE49-F238E27FC236}">
                <a16:creationId xmlns:a16="http://schemas.microsoft.com/office/drawing/2014/main" id="{8F779EBB-53A2-8343-B287-67E06062CEBC}"/>
              </a:ext>
            </a:extLst>
          </p:cNvPr>
          <p:cNvCxnSpPr>
            <a:cxnSpLocks/>
          </p:cNvCxnSpPr>
          <p:nvPr/>
        </p:nvCxnSpPr>
        <p:spPr bwMode="auto">
          <a:xfrm flipH="1">
            <a:off x="5394176" y="1412776"/>
            <a:ext cx="113928" cy="151216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80452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D9A2-DEA2-BA4A-9DE8-92CC951F8520}"/>
              </a:ext>
            </a:extLst>
          </p:cNvPr>
          <p:cNvSpPr>
            <a:spLocks noGrp="1"/>
          </p:cNvSpPr>
          <p:nvPr>
            <p:ph type="title"/>
          </p:nvPr>
        </p:nvSpPr>
        <p:spPr>
          <a:xfrm>
            <a:off x="782786" y="188640"/>
            <a:ext cx="7578428" cy="807922"/>
          </a:xfrm>
        </p:spPr>
        <p:txBody>
          <a:bodyPr>
            <a:normAutofit fontScale="90000"/>
          </a:bodyPr>
          <a:lstStyle/>
          <a:p>
            <a:r>
              <a:rPr lang="en-GB" sz="4000" dirty="0"/>
              <a:t>Example 2:</a:t>
            </a:r>
            <a:r>
              <a:rPr lang="en-GB" sz="3600" dirty="0"/>
              <a:t> </a:t>
            </a:r>
            <a:r>
              <a:rPr lang="en-GB" dirty="0"/>
              <a:t>“Bethany” (SA601)</a:t>
            </a:r>
          </a:p>
        </p:txBody>
      </p:sp>
      <p:sp>
        <p:nvSpPr>
          <p:cNvPr id="3" name="Content Placeholder 2">
            <a:extLst>
              <a:ext uri="{FF2B5EF4-FFF2-40B4-BE49-F238E27FC236}">
                <a16:creationId xmlns:a16="http://schemas.microsoft.com/office/drawing/2014/main" id="{F1349808-3373-FB46-A0DD-C23DA7156194}"/>
              </a:ext>
            </a:extLst>
          </p:cNvPr>
          <p:cNvSpPr>
            <a:spLocks noGrp="1"/>
          </p:cNvSpPr>
          <p:nvPr>
            <p:ph idx="1"/>
          </p:nvPr>
        </p:nvSpPr>
        <p:spPr>
          <a:xfrm>
            <a:off x="472060" y="1268760"/>
            <a:ext cx="7988372" cy="5400600"/>
          </a:xfrm>
        </p:spPr>
        <p:txBody>
          <a:bodyPr>
            <a:normAutofit/>
          </a:bodyPr>
          <a:lstStyle/>
          <a:p>
            <a:r>
              <a:rPr lang="en-GB" sz="2400" dirty="0"/>
              <a:t>29, female, Scottish, married, 1-year-old daughter</a:t>
            </a:r>
          </a:p>
          <a:p>
            <a:r>
              <a:rPr lang="en-GB" sz="2400" dirty="0"/>
              <a:t>My last social anxiety client</a:t>
            </a:r>
          </a:p>
          <a:p>
            <a:r>
              <a:rPr lang="en-GB" sz="2400" dirty="0"/>
              <a:t>Severe social anxiety, since age 14: centred around informal social interactions and close personal relationships</a:t>
            </a:r>
          </a:p>
          <a:p>
            <a:r>
              <a:rPr lang="en-GB" sz="2400" dirty="0"/>
              <a:t>Saw self as awkward and damaging to others</a:t>
            </a:r>
          </a:p>
          <a:p>
            <a:r>
              <a:rPr lang="en-GB" sz="2400" dirty="0"/>
              <a:t>Received 19 sessions in 2016; good outcome case</a:t>
            </a:r>
          </a:p>
          <a:p>
            <a:r>
              <a:rPr lang="en-GB" sz="2400" dirty="0"/>
              <a:t>Case example in Elliott &amp; Greenberg (2021), </a:t>
            </a:r>
            <a:r>
              <a:rPr lang="en-GB" sz="2400" i="1" dirty="0"/>
              <a:t>Emotion-focused Counselling in Action</a:t>
            </a:r>
            <a:endParaRPr lang="en-GB" sz="2400" dirty="0"/>
          </a:p>
          <a:p>
            <a:r>
              <a:rPr lang="en-GB" sz="2400" dirty="0"/>
              <a:t>Highest rated significant event on HAT Form: Session 17</a:t>
            </a:r>
          </a:p>
          <a:p>
            <a:pPr lvl="1"/>
            <a:r>
              <a:rPr lang="en-US" sz="2400" b="1" dirty="0"/>
              <a:t>Helpfulness Rating: </a:t>
            </a:r>
            <a:r>
              <a:rPr lang="en-US" sz="2400" dirty="0"/>
              <a:t>8.7 (=slightly less than “Extremely Helpful”)</a:t>
            </a:r>
            <a:endParaRPr lang="en-GB" sz="2400" dirty="0"/>
          </a:p>
        </p:txBody>
      </p:sp>
    </p:spTree>
    <p:extLst>
      <p:ext uri="{BB962C8B-B14F-4D97-AF65-F5344CB8AC3E}">
        <p14:creationId xmlns:p14="http://schemas.microsoft.com/office/powerpoint/2010/main" val="1910432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p:cNvSpPr txBox="1">
            <a:spLocks/>
          </p:cNvSpPr>
          <p:nvPr/>
        </p:nvSpPr>
        <p:spPr>
          <a:xfrm>
            <a:off x="4161309" y="1571651"/>
            <a:ext cx="4495799" cy="19811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239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00239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00239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00239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00239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endParaRPr lang="en-GB" sz="2800" dirty="0">
              <a:solidFill>
                <a:srgbClr val="FF5050"/>
              </a:solidFill>
            </a:endParaRPr>
          </a:p>
        </p:txBody>
      </p:sp>
      <p:sp>
        <p:nvSpPr>
          <p:cNvPr id="3" name="Rectangle 2"/>
          <p:cNvSpPr/>
          <p:nvPr/>
        </p:nvSpPr>
        <p:spPr>
          <a:xfrm>
            <a:off x="3783013" y="1571650"/>
            <a:ext cx="4572000" cy="523220"/>
          </a:xfrm>
          <a:prstGeom prst="rect">
            <a:avLst/>
          </a:prstGeom>
        </p:spPr>
        <p:txBody>
          <a:bodyPr>
            <a:spAutoFit/>
          </a:bodyPr>
          <a:lstStyle/>
          <a:p>
            <a:pPr fontAlgn="auto">
              <a:spcAft>
                <a:spcPts val="0"/>
              </a:spcAft>
            </a:pPr>
            <a:endParaRPr lang="en-US" sz="2800" dirty="0">
              <a:solidFill>
                <a:srgbClr val="708DEA"/>
              </a:solidFill>
            </a:endParaRPr>
          </a:p>
        </p:txBody>
      </p:sp>
      <p:sp>
        <p:nvSpPr>
          <p:cNvPr id="14" name="Content Placeholder 7"/>
          <p:cNvSpPr txBox="1">
            <a:spLocks/>
          </p:cNvSpPr>
          <p:nvPr/>
        </p:nvSpPr>
        <p:spPr>
          <a:xfrm>
            <a:off x="4814354" y="729387"/>
            <a:ext cx="4120095" cy="237162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4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2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GB" sz="2800" b="1" dirty="0">
                <a:solidFill>
                  <a:schemeClr val="tx1"/>
                </a:solidFill>
              </a:rPr>
              <a:t>Robert Elliott and Leslie Greenberg</a:t>
            </a:r>
          </a:p>
          <a:p>
            <a:pPr marL="342900" indent="-342900" fontAlgn="auto">
              <a:spcAft>
                <a:spcPts val="0"/>
              </a:spcAft>
              <a:buFont typeface="Arial" panose="020B0604020202020204" pitchFamily="34" charset="0"/>
              <a:buChar char="•"/>
            </a:pPr>
            <a:r>
              <a:rPr lang="en-GB" sz="2400" dirty="0">
                <a:solidFill>
                  <a:schemeClr val="tx1"/>
                </a:solidFill>
                <a:ea typeface="+mj-ea"/>
              </a:rPr>
              <a:t>March 2021</a:t>
            </a:r>
            <a:endParaRPr lang="en-US" sz="2400" dirty="0">
              <a:solidFill>
                <a:schemeClr val="tx1"/>
              </a:solidFill>
              <a:ea typeface="+mj-ea"/>
            </a:endParaRPr>
          </a:p>
          <a:p>
            <a:pPr marL="342900" indent="-342900" fontAlgn="auto">
              <a:spcAft>
                <a:spcPts val="0"/>
              </a:spcAft>
              <a:buFont typeface="Arial" panose="020B0604020202020204" pitchFamily="34" charset="0"/>
              <a:buChar char="•"/>
            </a:pPr>
            <a:r>
              <a:rPr lang="en-US" sz="2400" dirty="0">
                <a:solidFill>
                  <a:schemeClr val="tx1"/>
                </a:solidFill>
                <a:ea typeface="+mj-ea"/>
              </a:rPr>
              <a:t>ISBN: 9781446257241</a:t>
            </a:r>
          </a:p>
        </p:txBody>
      </p:sp>
      <p:sp>
        <p:nvSpPr>
          <p:cNvPr id="5" name="Rectangle 4"/>
          <p:cNvSpPr/>
          <p:nvPr/>
        </p:nvSpPr>
        <p:spPr>
          <a:xfrm>
            <a:off x="4588401" y="3909771"/>
            <a:ext cx="4572000" cy="1446550"/>
          </a:xfrm>
          <a:prstGeom prst="rect">
            <a:avLst/>
          </a:prstGeom>
        </p:spPr>
        <p:txBody>
          <a:bodyPr>
            <a:spAutoFit/>
          </a:bodyPr>
          <a:lstStyle/>
          <a:p>
            <a:pPr lvl="0"/>
            <a:r>
              <a:rPr lang="en-GB" dirty="0">
                <a:solidFill>
                  <a:srgbClr val="000000"/>
                </a:solidFill>
                <a:latin typeface="Arial"/>
                <a:cs typeface="Times New Roman"/>
              </a:rPr>
              <a:t>See order information at end of slides…</a:t>
            </a:r>
            <a:endParaRPr lang="en-GB" dirty="0">
              <a:solidFill>
                <a:srgbClr val="002395"/>
              </a:solidFill>
            </a:endParaRPr>
          </a:p>
          <a:p>
            <a:pPr lvl="0">
              <a:spcBef>
                <a:spcPts val="0"/>
              </a:spcBef>
            </a:pPr>
            <a:endParaRPr lang="en-GB" sz="4000" b="1" dirty="0">
              <a:solidFill>
                <a:srgbClr val="FF0000"/>
              </a:solidFill>
              <a:latin typeface="Arial"/>
            </a:endParaRPr>
          </a:p>
        </p:txBody>
      </p:sp>
      <p:pic>
        <p:nvPicPr>
          <p:cNvPr id="4" name="Picture 3" descr="Graphical user interface&#10;&#10;Description automatically generated with medium confidence">
            <a:extLst>
              <a:ext uri="{FF2B5EF4-FFF2-40B4-BE49-F238E27FC236}">
                <a16:creationId xmlns:a16="http://schemas.microsoft.com/office/drawing/2014/main" id="{48A9421D-E966-BD2B-F619-61327C5F6BDB}"/>
              </a:ext>
            </a:extLst>
          </p:cNvPr>
          <p:cNvPicPr>
            <a:picLocks noChangeAspect="1"/>
          </p:cNvPicPr>
          <p:nvPr/>
        </p:nvPicPr>
        <p:blipFill>
          <a:blip r:embed="rId3"/>
          <a:stretch>
            <a:fillRect/>
          </a:stretch>
        </p:blipFill>
        <p:spPr>
          <a:xfrm>
            <a:off x="-1188640" y="-480771"/>
            <a:ext cx="6858000" cy="6858000"/>
          </a:xfrm>
          <a:prstGeom prst="rect">
            <a:avLst/>
          </a:prstGeom>
        </p:spPr>
      </p:pic>
    </p:spTree>
    <p:extLst>
      <p:ext uri="{BB962C8B-B14F-4D97-AF65-F5344CB8AC3E}">
        <p14:creationId xmlns:p14="http://schemas.microsoft.com/office/powerpoint/2010/main" val="18498774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5A61-A191-C841-A5DC-30603B288DEC}"/>
              </a:ext>
            </a:extLst>
          </p:cNvPr>
          <p:cNvSpPr>
            <a:spLocks noGrp="1"/>
          </p:cNvSpPr>
          <p:nvPr>
            <p:ph type="title"/>
          </p:nvPr>
        </p:nvSpPr>
        <p:spPr>
          <a:xfrm>
            <a:off x="251520" y="613647"/>
            <a:ext cx="8352928" cy="807922"/>
          </a:xfrm>
        </p:spPr>
        <p:txBody>
          <a:bodyPr>
            <a:normAutofit fontScale="90000"/>
          </a:bodyPr>
          <a:lstStyle/>
          <a:p>
            <a:r>
              <a:rPr lang="en-US" b="1" dirty="0"/>
              <a:t>Significant Event: </a:t>
            </a:r>
            <a:r>
              <a:rPr lang="en-GB" b="1" dirty="0"/>
              <a:t>Session 17:</a:t>
            </a:r>
            <a:br>
              <a:rPr lang="en-GB" b="1" dirty="0"/>
            </a:br>
            <a:r>
              <a:rPr lang="en-GB" b="1" dirty="0"/>
              <a:t>“I don’t have to be scared about being myself”</a:t>
            </a:r>
            <a:endParaRPr lang="en-US" b="1" dirty="0"/>
          </a:p>
        </p:txBody>
      </p:sp>
      <p:sp>
        <p:nvSpPr>
          <p:cNvPr id="3" name="Content Placeholder 2">
            <a:extLst>
              <a:ext uri="{FF2B5EF4-FFF2-40B4-BE49-F238E27FC236}">
                <a16:creationId xmlns:a16="http://schemas.microsoft.com/office/drawing/2014/main" id="{7983869F-4130-2B42-A705-4C49E59AF61F}"/>
              </a:ext>
            </a:extLst>
          </p:cNvPr>
          <p:cNvSpPr>
            <a:spLocks noGrp="1"/>
          </p:cNvSpPr>
          <p:nvPr>
            <p:ph idx="1"/>
          </p:nvPr>
        </p:nvSpPr>
        <p:spPr>
          <a:xfrm>
            <a:off x="467544" y="2204864"/>
            <a:ext cx="7776864" cy="4530437"/>
          </a:xfrm>
        </p:spPr>
        <p:txBody>
          <a:bodyPr>
            <a:normAutofit lnSpcReduction="10000"/>
          </a:bodyPr>
          <a:lstStyle/>
          <a:p>
            <a:pPr lvl="1"/>
            <a:r>
              <a:rPr lang="en-US" sz="2400" b="1" dirty="0"/>
              <a:t>Most helpful</a:t>
            </a:r>
            <a:r>
              <a:rPr lang="en-US" sz="2400" dirty="0"/>
              <a:t>: I think somewhere near the end I suddenly realized that I can’t always account for other people’s shortcomings/problems they are experiencing.  </a:t>
            </a:r>
          </a:p>
          <a:p>
            <a:pPr lvl="1"/>
            <a:r>
              <a:rPr lang="en-US" sz="2400" b="1" dirty="0"/>
              <a:t>What made it helpful</a:t>
            </a:r>
            <a:r>
              <a:rPr lang="en-US" sz="2400" dirty="0"/>
              <a:t>: This led me to the realization that some of my thought processes are starting to change. Whereas before I immediately assumed that I was completely to blame, I was now starting to think that maybe sometimes it could be something with the other person. Thereby starting to let go of my belief that I destroy everything/everyone.  </a:t>
            </a:r>
          </a:p>
        </p:txBody>
      </p:sp>
    </p:spTree>
    <p:extLst>
      <p:ext uri="{BB962C8B-B14F-4D97-AF65-F5344CB8AC3E}">
        <p14:creationId xmlns:p14="http://schemas.microsoft.com/office/powerpoint/2010/main" val="1972507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3D24-2FAF-C544-B221-5AEE4B4D9875}"/>
              </a:ext>
            </a:extLst>
          </p:cNvPr>
          <p:cNvSpPr>
            <a:spLocks noGrp="1"/>
          </p:cNvSpPr>
          <p:nvPr>
            <p:ph type="title"/>
          </p:nvPr>
        </p:nvSpPr>
        <p:spPr>
          <a:xfrm>
            <a:off x="323528" y="476673"/>
            <a:ext cx="8208912" cy="807922"/>
          </a:xfrm>
        </p:spPr>
        <p:txBody>
          <a:bodyPr/>
          <a:lstStyle/>
          <a:p>
            <a:r>
              <a:rPr lang="en-GB" sz="4000" b="1" dirty="0"/>
              <a:t>Transcript: SA601, Session 17</a:t>
            </a:r>
            <a:br>
              <a:rPr lang="en-GB" sz="4000" b="1" dirty="0"/>
            </a:br>
            <a:r>
              <a:rPr lang="en-GB" sz="4000" b="1" dirty="0"/>
              <a:t>43:14 – 45:35</a:t>
            </a:r>
          </a:p>
        </p:txBody>
      </p:sp>
      <p:sp>
        <p:nvSpPr>
          <p:cNvPr id="3" name="Content Placeholder 2">
            <a:extLst>
              <a:ext uri="{FF2B5EF4-FFF2-40B4-BE49-F238E27FC236}">
                <a16:creationId xmlns:a16="http://schemas.microsoft.com/office/drawing/2014/main" id="{B29622DB-571C-E64A-A46C-0CFA45536713}"/>
              </a:ext>
            </a:extLst>
          </p:cNvPr>
          <p:cNvSpPr>
            <a:spLocks noGrp="1"/>
          </p:cNvSpPr>
          <p:nvPr>
            <p:ph idx="1"/>
          </p:nvPr>
        </p:nvSpPr>
        <p:spPr>
          <a:xfrm>
            <a:off x="323528" y="1844824"/>
            <a:ext cx="8208912" cy="4824536"/>
          </a:xfrm>
        </p:spPr>
        <p:txBody>
          <a:bodyPr>
            <a:normAutofit/>
          </a:bodyPr>
          <a:lstStyle/>
          <a:p>
            <a:r>
              <a:rPr lang="en-GB" sz="2800" dirty="0"/>
              <a:t>T1: … So how’s it working today here with this? </a:t>
            </a:r>
            <a:r>
              <a:rPr lang="en-GB" sz="2800" baseline="30000" dirty="0" err="1"/>
              <a:t>o</a:t>
            </a:r>
            <a:r>
              <a:rPr lang="en-GB" sz="2800" dirty="0" err="1"/>
              <a:t>It</a:t>
            </a:r>
            <a:r>
              <a:rPr lang="en-GB" sz="2800" dirty="0"/>
              <a:t> </a:t>
            </a:r>
            <a:r>
              <a:rPr lang="en-GB" sz="2800" dirty="0" err="1"/>
              <a:t>feels</a:t>
            </a:r>
            <a:r>
              <a:rPr lang="en-GB" sz="2800" baseline="30000" dirty="0" err="1"/>
              <a:t>o</a:t>
            </a:r>
            <a:r>
              <a:rPr lang="en-GB" sz="2800" dirty="0"/>
              <a:t> (pause)</a:t>
            </a:r>
          </a:p>
          <a:p>
            <a:r>
              <a:rPr lang="en-GB" sz="2800" dirty="0"/>
              <a:t>C2: I think it’s, good, yeah, like, </a:t>
            </a:r>
            <a:r>
              <a:rPr lang="en-GB" sz="2800" b="1" dirty="0">
                <a:solidFill>
                  <a:srgbClr val="FF0000"/>
                </a:solidFill>
              </a:rPr>
              <a:t>It feels more like, I don’t have to be so scared?</a:t>
            </a:r>
          </a:p>
          <a:p>
            <a:r>
              <a:rPr lang="en-GB" sz="2800" dirty="0">
                <a:highlight>
                  <a:srgbClr val="00FFFF"/>
                </a:highlight>
              </a:rPr>
              <a:t>T2: “I don’t have to be so scared of thinking I’m OK?”  [=Evocative Reflection/empathic conjecture; inaccurate]</a:t>
            </a:r>
          </a:p>
        </p:txBody>
      </p:sp>
    </p:spTree>
    <p:extLst>
      <p:ext uri="{BB962C8B-B14F-4D97-AF65-F5344CB8AC3E}">
        <p14:creationId xmlns:p14="http://schemas.microsoft.com/office/powerpoint/2010/main" val="273531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3D24-2FAF-C544-B221-5AEE4B4D9875}"/>
              </a:ext>
            </a:extLst>
          </p:cNvPr>
          <p:cNvSpPr>
            <a:spLocks noGrp="1"/>
          </p:cNvSpPr>
          <p:nvPr>
            <p:ph type="title"/>
          </p:nvPr>
        </p:nvSpPr>
        <p:spPr>
          <a:xfrm>
            <a:off x="323528" y="476673"/>
            <a:ext cx="8208912" cy="807922"/>
          </a:xfrm>
        </p:spPr>
        <p:txBody>
          <a:bodyPr/>
          <a:lstStyle/>
          <a:p>
            <a:r>
              <a:rPr lang="en-GB" sz="4000" b="1" dirty="0"/>
              <a:t>Transcript: SA601, Session 17</a:t>
            </a:r>
            <a:br>
              <a:rPr lang="en-GB" sz="4000" b="1" dirty="0"/>
            </a:br>
            <a:r>
              <a:rPr lang="en-GB" sz="4000" b="1" dirty="0"/>
              <a:t>43:14 – 45:35</a:t>
            </a:r>
          </a:p>
        </p:txBody>
      </p:sp>
      <p:sp>
        <p:nvSpPr>
          <p:cNvPr id="3" name="Content Placeholder 2">
            <a:extLst>
              <a:ext uri="{FF2B5EF4-FFF2-40B4-BE49-F238E27FC236}">
                <a16:creationId xmlns:a16="http://schemas.microsoft.com/office/drawing/2014/main" id="{B29622DB-571C-E64A-A46C-0CFA45536713}"/>
              </a:ext>
            </a:extLst>
          </p:cNvPr>
          <p:cNvSpPr>
            <a:spLocks noGrp="1"/>
          </p:cNvSpPr>
          <p:nvPr>
            <p:ph idx="1"/>
          </p:nvPr>
        </p:nvSpPr>
        <p:spPr>
          <a:xfrm>
            <a:off x="323528" y="1844824"/>
            <a:ext cx="8208912" cy="4824536"/>
          </a:xfrm>
        </p:spPr>
        <p:txBody>
          <a:bodyPr>
            <a:normAutofit fontScale="92500" lnSpcReduction="20000"/>
          </a:bodyPr>
          <a:lstStyle/>
          <a:p>
            <a:r>
              <a:rPr lang="en-GB" sz="3000" b="1" dirty="0">
                <a:solidFill>
                  <a:srgbClr val="FF0000"/>
                </a:solidFill>
              </a:rPr>
              <a:t>C3: I don’t have to be so scared about, being myself</a:t>
            </a:r>
          </a:p>
          <a:p>
            <a:r>
              <a:rPr lang="en-GB" sz="3000" dirty="0"/>
              <a:t>T3: Oh, OK, got it, OK, right [vigorous head nods] </a:t>
            </a:r>
          </a:p>
          <a:p>
            <a:r>
              <a:rPr lang="en-GB" sz="3000" dirty="0"/>
              <a:t>C4: Because, like I have been able to sometimes, like say what I needed to say in a way that was, easier for people to hear</a:t>
            </a:r>
          </a:p>
          <a:p>
            <a:r>
              <a:rPr lang="en-GB" sz="3000" dirty="0">
                <a:highlight>
                  <a:srgbClr val="00FFFF"/>
                </a:highlight>
              </a:rPr>
              <a:t>T4: OK, OK, so I can still be myself, but I can do it in a way that people can hear easier / OK</a:t>
            </a:r>
          </a:p>
          <a:p>
            <a:r>
              <a:rPr lang="en-GB" dirty="0"/>
              <a:t>C5: Yeah, and it’s good to remind myself that, like, (pause), that I’m not just, hurting people</a:t>
            </a:r>
          </a:p>
        </p:txBody>
      </p:sp>
    </p:spTree>
    <p:extLst>
      <p:ext uri="{BB962C8B-B14F-4D97-AF65-F5344CB8AC3E}">
        <p14:creationId xmlns:p14="http://schemas.microsoft.com/office/powerpoint/2010/main" val="313050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3D24-2FAF-C544-B221-5AEE4B4D9875}"/>
              </a:ext>
            </a:extLst>
          </p:cNvPr>
          <p:cNvSpPr>
            <a:spLocks noGrp="1"/>
          </p:cNvSpPr>
          <p:nvPr>
            <p:ph type="title"/>
          </p:nvPr>
        </p:nvSpPr>
        <p:spPr>
          <a:xfrm>
            <a:off x="323528" y="476673"/>
            <a:ext cx="8208912" cy="807922"/>
          </a:xfrm>
        </p:spPr>
        <p:txBody>
          <a:bodyPr/>
          <a:lstStyle/>
          <a:p>
            <a:r>
              <a:rPr lang="en-GB" sz="4000" b="1" dirty="0"/>
              <a:t>Transcript: SA601, Session 17</a:t>
            </a:r>
            <a:br>
              <a:rPr lang="en-GB" sz="4000" b="1" dirty="0"/>
            </a:br>
            <a:r>
              <a:rPr lang="en-GB" sz="4000" b="1" dirty="0"/>
              <a:t>43:14 – 45:35</a:t>
            </a:r>
          </a:p>
        </p:txBody>
      </p:sp>
      <p:sp>
        <p:nvSpPr>
          <p:cNvPr id="3" name="Content Placeholder 2">
            <a:extLst>
              <a:ext uri="{FF2B5EF4-FFF2-40B4-BE49-F238E27FC236}">
                <a16:creationId xmlns:a16="http://schemas.microsoft.com/office/drawing/2014/main" id="{B29622DB-571C-E64A-A46C-0CFA45536713}"/>
              </a:ext>
            </a:extLst>
          </p:cNvPr>
          <p:cNvSpPr>
            <a:spLocks noGrp="1"/>
          </p:cNvSpPr>
          <p:nvPr>
            <p:ph idx="1"/>
          </p:nvPr>
        </p:nvSpPr>
        <p:spPr>
          <a:xfrm>
            <a:off x="323528" y="1844824"/>
            <a:ext cx="8208912" cy="4536503"/>
          </a:xfrm>
        </p:spPr>
        <p:txBody>
          <a:bodyPr>
            <a:normAutofit lnSpcReduction="10000"/>
          </a:bodyPr>
          <a:lstStyle/>
          <a:p>
            <a:r>
              <a:rPr lang="en-GB" sz="2800" dirty="0">
                <a:highlight>
                  <a:srgbClr val="00FFFF"/>
                </a:highlight>
              </a:rPr>
              <a:t>T5: [repositions chair] That I’m not just hurting people, yeah, yeah, yeah. I’m not just going around hurting people, [T looking down to floor] because I’m sadistic or something (C: Yeah). I don’t take pleasure in hurting people</a:t>
            </a:r>
          </a:p>
          <a:p>
            <a:r>
              <a:rPr lang="en-GB" sz="2800" dirty="0"/>
              <a:t>C6: No, so then that feels more like, that’s true, so I can relax a little bit more</a:t>
            </a:r>
          </a:p>
          <a:p>
            <a:r>
              <a:rPr lang="en-GB" sz="2800" dirty="0"/>
              <a:t>T6: </a:t>
            </a:r>
            <a:r>
              <a:rPr lang="en-GB" sz="2800" dirty="0">
                <a:highlight>
                  <a:srgbClr val="00FFFF"/>
                </a:highlight>
              </a:rPr>
              <a:t>Right, I can relax in </a:t>
            </a:r>
            <a:r>
              <a:rPr lang="en-GB" sz="2800" u="sng" dirty="0">
                <a:highlight>
                  <a:srgbClr val="00FFFF"/>
                </a:highlight>
              </a:rPr>
              <a:t>life</a:t>
            </a:r>
            <a:r>
              <a:rPr lang="en-GB" sz="2800" dirty="0">
                <a:highlight>
                  <a:srgbClr val="00FFFF"/>
                </a:highlight>
              </a:rPr>
              <a:t> a bit more </a:t>
            </a:r>
            <a:r>
              <a:rPr lang="en-GB" sz="2800" dirty="0"/>
              <a:t>(C: Yeah) And you started- [to say]</a:t>
            </a:r>
          </a:p>
          <a:p>
            <a:r>
              <a:rPr lang="en-GB" sz="2800" b="1" dirty="0">
                <a:solidFill>
                  <a:srgbClr val="FF0000"/>
                </a:solidFill>
              </a:rPr>
              <a:t>C7: Does that make sense?</a:t>
            </a:r>
          </a:p>
        </p:txBody>
      </p:sp>
    </p:spTree>
    <p:extLst>
      <p:ext uri="{BB962C8B-B14F-4D97-AF65-F5344CB8AC3E}">
        <p14:creationId xmlns:p14="http://schemas.microsoft.com/office/powerpoint/2010/main" val="2089547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3D24-2FAF-C544-B221-5AEE4B4D9875}"/>
              </a:ext>
            </a:extLst>
          </p:cNvPr>
          <p:cNvSpPr>
            <a:spLocks noGrp="1"/>
          </p:cNvSpPr>
          <p:nvPr>
            <p:ph type="title"/>
          </p:nvPr>
        </p:nvSpPr>
        <p:spPr>
          <a:xfrm>
            <a:off x="323528" y="476673"/>
            <a:ext cx="8208912" cy="807922"/>
          </a:xfrm>
        </p:spPr>
        <p:txBody>
          <a:bodyPr/>
          <a:lstStyle/>
          <a:p>
            <a:r>
              <a:rPr lang="en-GB" sz="4000" b="1" dirty="0"/>
              <a:t>Transcript: SA601, Session 17</a:t>
            </a:r>
            <a:br>
              <a:rPr lang="en-GB" sz="4000" b="1" dirty="0"/>
            </a:br>
            <a:r>
              <a:rPr lang="en-GB" sz="4000" b="1" dirty="0"/>
              <a:t>43:14 – 45:35</a:t>
            </a:r>
          </a:p>
        </p:txBody>
      </p:sp>
      <p:sp>
        <p:nvSpPr>
          <p:cNvPr id="3" name="Content Placeholder 2">
            <a:extLst>
              <a:ext uri="{FF2B5EF4-FFF2-40B4-BE49-F238E27FC236}">
                <a16:creationId xmlns:a16="http://schemas.microsoft.com/office/drawing/2014/main" id="{B29622DB-571C-E64A-A46C-0CFA45536713}"/>
              </a:ext>
            </a:extLst>
          </p:cNvPr>
          <p:cNvSpPr>
            <a:spLocks noGrp="1"/>
          </p:cNvSpPr>
          <p:nvPr>
            <p:ph idx="1"/>
          </p:nvPr>
        </p:nvSpPr>
        <p:spPr>
          <a:xfrm>
            <a:off x="323528" y="1844824"/>
            <a:ext cx="8208912" cy="5013176"/>
          </a:xfrm>
        </p:spPr>
        <p:txBody>
          <a:bodyPr>
            <a:normAutofit/>
          </a:bodyPr>
          <a:lstStyle/>
          <a:p>
            <a:r>
              <a:rPr lang="en-GB" sz="2800" b="1" dirty="0"/>
              <a:t>T7.1</a:t>
            </a:r>
            <a:r>
              <a:rPr lang="en-GB" sz="2800" dirty="0"/>
              <a:t>: Yes [hunched over, nodding rapidly and smiling] </a:t>
            </a:r>
            <a:r>
              <a:rPr lang="en-GB" sz="2800" b="1" dirty="0">
                <a:solidFill>
                  <a:srgbClr val="FF0000"/>
                </a:solidFill>
                <a:highlight>
                  <a:srgbClr val="00FFFF"/>
                </a:highlight>
              </a:rPr>
              <a:t>I can relax in life a bit more, because I’ve come to understand that my intentions are fundamentally good </a:t>
            </a:r>
            <a:r>
              <a:rPr lang="en-GB" sz="2800" b="1" dirty="0"/>
              <a:t>(C: Uh-huh) </a:t>
            </a:r>
            <a:r>
              <a:rPr lang="en-GB" sz="2800" b="1" dirty="0">
                <a:solidFill>
                  <a:srgbClr val="FF0000"/>
                </a:solidFill>
                <a:highlight>
                  <a:srgbClr val="00FFFF"/>
                </a:highlight>
              </a:rPr>
              <a:t>even when I say things, when they come out not the way I would prefer them to come out, and someone takes offense, or is knocked back [enacts being knocked back] a little bit, I see that and then I try to </a:t>
            </a:r>
            <a:r>
              <a:rPr lang="en-GB" sz="2800" b="1" dirty="0"/>
              <a:t>(C: yeah) </a:t>
            </a:r>
            <a:r>
              <a:rPr lang="en-GB" sz="2800" b="1" dirty="0">
                <a:solidFill>
                  <a:srgbClr val="FF0000"/>
                </a:solidFill>
                <a:highlight>
                  <a:srgbClr val="00FFFF"/>
                </a:highlight>
              </a:rPr>
              <a:t>make it better</a:t>
            </a:r>
            <a:r>
              <a:rPr lang="en-GB" sz="2800" b="1" dirty="0">
                <a:solidFill>
                  <a:srgbClr val="FF0000"/>
                </a:solidFill>
              </a:rPr>
              <a:t> </a:t>
            </a:r>
            <a:r>
              <a:rPr lang="en-GB" sz="2800" b="1" dirty="0"/>
              <a:t>(C: m-hm</a:t>
            </a:r>
            <a:r>
              <a:rPr lang="en-GB" sz="2800" b="1" dirty="0">
                <a:highlight>
                  <a:srgbClr val="00FFFF"/>
                </a:highlight>
              </a:rPr>
              <a:t>).  </a:t>
            </a:r>
          </a:p>
        </p:txBody>
      </p:sp>
    </p:spTree>
    <p:extLst>
      <p:ext uri="{BB962C8B-B14F-4D97-AF65-F5344CB8AC3E}">
        <p14:creationId xmlns:p14="http://schemas.microsoft.com/office/powerpoint/2010/main" val="374519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7403FB-6E85-DC4C-A34F-49AD0C0BE651}"/>
              </a:ext>
            </a:extLst>
          </p:cNvPr>
          <p:cNvPicPr>
            <a:picLocks noGrp="1" noChangeAspect="1"/>
          </p:cNvPicPr>
          <p:nvPr>
            <p:ph idx="1"/>
          </p:nvPr>
        </p:nvPicPr>
        <p:blipFill>
          <a:blip r:embed="rId2"/>
          <a:stretch>
            <a:fillRect/>
          </a:stretch>
        </p:blipFill>
        <p:spPr>
          <a:xfrm>
            <a:off x="1331640" y="1916832"/>
            <a:ext cx="2376264" cy="3116412"/>
          </a:xfrm>
        </p:spPr>
      </p:pic>
      <p:pic>
        <p:nvPicPr>
          <p:cNvPr id="7" name="Picture 6">
            <a:extLst>
              <a:ext uri="{FF2B5EF4-FFF2-40B4-BE49-F238E27FC236}">
                <a16:creationId xmlns:a16="http://schemas.microsoft.com/office/drawing/2014/main" id="{99B67394-737B-964A-A026-386FC6C19CB6}"/>
              </a:ext>
            </a:extLst>
          </p:cNvPr>
          <p:cNvPicPr>
            <a:picLocks noChangeAspect="1"/>
          </p:cNvPicPr>
          <p:nvPr/>
        </p:nvPicPr>
        <p:blipFill>
          <a:blip r:embed="rId3"/>
          <a:stretch>
            <a:fillRect/>
          </a:stretch>
        </p:blipFill>
        <p:spPr>
          <a:xfrm>
            <a:off x="4211960" y="1136431"/>
            <a:ext cx="3921594" cy="5030732"/>
          </a:xfrm>
          <a:prstGeom prst="rect">
            <a:avLst/>
          </a:prstGeom>
        </p:spPr>
      </p:pic>
    </p:spTree>
    <p:extLst>
      <p:ext uri="{BB962C8B-B14F-4D97-AF65-F5344CB8AC3E}">
        <p14:creationId xmlns:p14="http://schemas.microsoft.com/office/powerpoint/2010/main" val="112419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3D24-2FAF-C544-B221-5AEE4B4D9875}"/>
              </a:ext>
            </a:extLst>
          </p:cNvPr>
          <p:cNvSpPr>
            <a:spLocks noGrp="1"/>
          </p:cNvSpPr>
          <p:nvPr>
            <p:ph type="title"/>
          </p:nvPr>
        </p:nvSpPr>
        <p:spPr>
          <a:xfrm>
            <a:off x="323528" y="476673"/>
            <a:ext cx="8208912" cy="807922"/>
          </a:xfrm>
        </p:spPr>
        <p:txBody>
          <a:bodyPr/>
          <a:lstStyle/>
          <a:p>
            <a:r>
              <a:rPr lang="en-GB" sz="4000" b="1" dirty="0"/>
              <a:t>Transcript: SA601, Session 17</a:t>
            </a:r>
            <a:br>
              <a:rPr lang="en-GB" sz="4000" b="1" dirty="0"/>
            </a:br>
            <a:r>
              <a:rPr lang="en-GB" sz="4000" b="1" dirty="0"/>
              <a:t>43:00 – 45:35</a:t>
            </a:r>
          </a:p>
        </p:txBody>
      </p:sp>
      <p:sp>
        <p:nvSpPr>
          <p:cNvPr id="3" name="Content Placeholder 2">
            <a:extLst>
              <a:ext uri="{FF2B5EF4-FFF2-40B4-BE49-F238E27FC236}">
                <a16:creationId xmlns:a16="http://schemas.microsoft.com/office/drawing/2014/main" id="{B29622DB-571C-E64A-A46C-0CFA45536713}"/>
              </a:ext>
            </a:extLst>
          </p:cNvPr>
          <p:cNvSpPr>
            <a:spLocks noGrp="1"/>
          </p:cNvSpPr>
          <p:nvPr>
            <p:ph idx="1"/>
          </p:nvPr>
        </p:nvSpPr>
        <p:spPr>
          <a:xfrm>
            <a:off x="323528" y="1844824"/>
            <a:ext cx="8208912" cy="4536503"/>
          </a:xfrm>
        </p:spPr>
        <p:txBody>
          <a:bodyPr>
            <a:normAutofit/>
          </a:bodyPr>
          <a:lstStyle/>
          <a:p>
            <a:r>
              <a:rPr lang="en-GB" sz="2800" b="1" dirty="0">
                <a:highlight>
                  <a:srgbClr val="00FFFF"/>
                </a:highlight>
              </a:rPr>
              <a:t>T7.2: </a:t>
            </a:r>
            <a:r>
              <a:rPr lang="en-GB" sz="2800" b="1" dirty="0">
                <a:solidFill>
                  <a:srgbClr val="FF0000"/>
                </a:solidFill>
                <a:highlight>
                  <a:srgbClr val="00FFFF"/>
                </a:highlight>
              </a:rPr>
              <a:t>It’s like, we can’t always, um, respond every moment the way we wish we could</a:t>
            </a:r>
            <a:r>
              <a:rPr lang="en-GB" sz="2800" dirty="0">
                <a:solidFill>
                  <a:srgbClr val="FF0000"/>
                </a:solidFill>
                <a:highlight>
                  <a:srgbClr val="00FFFF"/>
                </a:highlight>
              </a:rPr>
              <a:t> </a:t>
            </a:r>
            <a:r>
              <a:rPr lang="en-GB" sz="2800" dirty="0"/>
              <a:t>(C: Yeah) </a:t>
            </a:r>
            <a:r>
              <a:rPr lang="en-GB" sz="2800" b="1" dirty="0">
                <a:solidFill>
                  <a:srgbClr val="FF0000"/>
                </a:solidFill>
                <a:highlight>
                  <a:srgbClr val="00FFFF"/>
                </a:highlight>
              </a:rPr>
              <a:t>the way that would make us proud of ourselves </a:t>
            </a:r>
            <a:r>
              <a:rPr lang="en-GB" sz="2800" dirty="0"/>
              <a:t>[C smiles and nods] </a:t>
            </a:r>
            <a:r>
              <a:rPr lang="en-GB" sz="2800" b="1" dirty="0">
                <a:solidFill>
                  <a:srgbClr val="FF0000"/>
                </a:solidFill>
                <a:highlight>
                  <a:srgbClr val="00FFFF"/>
                </a:highlight>
              </a:rPr>
              <a:t>we can’t always do that, so I guess, we do our best, it’s like giving ourselves credit for doing our best </a:t>
            </a:r>
            <a:r>
              <a:rPr lang="en-GB" sz="2800" dirty="0">
                <a:solidFill>
                  <a:srgbClr val="FF0000"/>
                </a:solidFill>
              </a:rPr>
              <a:t>(C: Yeah)</a:t>
            </a:r>
            <a:r>
              <a:rPr lang="en-GB" sz="2800" b="1" dirty="0">
                <a:solidFill>
                  <a:srgbClr val="FF0000"/>
                </a:solidFill>
              </a:rPr>
              <a:t> </a:t>
            </a:r>
            <a:r>
              <a:rPr lang="en-GB" sz="2800" b="1" dirty="0">
                <a:solidFill>
                  <a:srgbClr val="FF0000"/>
                </a:solidFill>
                <a:highlight>
                  <a:srgbClr val="00FFFF"/>
                </a:highlight>
              </a:rPr>
              <a:t>in the circumstances at that moment </a:t>
            </a:r>
            <a:r>
              <a:rPr lang="en-GB" sz="2800" dirty="0"/>
              <a:t>(C: Yeah) [=Empathic Affirmation] </a:t>
            </a:r>
            <a:endParaRPr lang="en-GB" sz="3600" dirty="0"/>
          </a:p>
          <a:p>
            <a:r>
              <a:rPr lang="en-GB" sz="3600" dirty="0"/>
              <a:t>…</a:t>
            </a:r>
          </a:p>
          <a:p>
            <a:endParaRPr lang="en-GB" sz="2800" dirty="0"/>
          </a:p>
        </p:txBody>
      </p:sp>
    </p:spTree>
    <p:extLst>
      <p:ext uri="{BB962C8B-B14F-4D97-AF65-F5344CB8AC3E}">
        <p14:creationId xmlns:p14="http://schemas.microsoft.com/office/powerpoint/2010/main" val="3920567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3D24-2FAF-C544-B221-5AEE4B4D9875}"/>
              </a:ext>
            </a:extLst>
          </p:cNvPr>
          <p:cNvSpPr>
            <a:spLocks noGrp="1"/>
          </p:cNvSpPr>
          <p:nvPr>
            <p:ph type="title"/>
          </p:nvPr>
        </p:nvSpPr>
        <p:spPr>
          <a:xfrm>
            <a:off x="323528" y="476673"/>
            <a:ext cx="8208912" cy="807922"/>
          </a:xfrm>
        </p:spPr>
        <p:txBody>
          <a:bodyPr/>
          <a:lstStyle/>
          <a:p>
            <a:r>
              <a:rPr lang="en-GB" sz="4000" b="1" dirty="0"/>
              <a:t>Transcript: SA601, Session 17</a:t>
            </a:r>
            <a:br>
              <a:rPr lang="en-GB" sz="4000" b="1" dirty="0"/>
            </a:br>
            <a:r>
              <a:rPr lang="en-GB" sz="4000" b="1" dirty="0"/>
              <a:t>45:57 – 46:20</a:t>
            </a:r>
          </a:p>
        </p:txBody>
      </p:sp>
      <p:sp>
        <p:nvSpPr>
          <p:cNvPr id="3" name="Content Placeholder 2">
            <a:extLst>
              <a:ext uri="{FF2B5EF4-FFF2-40B4-BE49-F238E27FC236}">
                <a16:creationId xmlns:a16="http://schemas.microsoft.com/office/drawing/2014/main" id="{B29622DB-571C-E64A-A46C-0CFA45536713}"/>
              </a:ext>
            </a:extLst>
          </p:cNvPr>
          <p:cNvSpPr>
            <a:spLocks noGrp="1"/>
          </p:cNvSpPr>
          <p:nvPr>
            <p:ph idx="1"/>
          </p:nvPr>
        </p:nvSpPr>
        <p:spPr>
          <a:xfrm>
            <a:off x="323528" y="1844824"/>
            <a:ext cx="8208912" cy="4536503"/>
          </a:xfrm>
        </p:spPr>
        <p:txBody>
          <a:bodyPr>
            <a:normAutofit/>
          </a:bodyPr>
          <a:lstStyle/>
          <a:p>
            <a:r>
              <a:rPr lang="en-GB" sz="2800" dirty="0"/>
              <a:t>…</a:t>
            </a:r>
          </a:p>
          <a:p>
            <a:r>
              <a:rPr lang="en-GB" sz="2800" dirty="0"/>
              <a:t>C8: Yeah and you can’t always account for other people’s (T: reactions) right </a:t>
            </a:r>
          </a:p>
          <a:p>
            <a:r>
              <a:rPr lang="en-GB" sz="2800" dirty="0"/>
              <a:t>T8: Uh-huh, </a:t>
            </a:r>
            <a:r>
              <a:rPr lang="en-GB" sz="2800" b="1" dirty="0">
                <a:solidFill>
                  <a:srgbClr val="FF0000"/>
                </a:solidFill>
                <a:highlight>
                  <a:srgbClr val="00FFFF"/>
                </a:highlight>
              </a:rPr>
              <a:t>you </a:t>
            </a:r>
            <a:r>
              <a:rPr lang="en-GB" sz="2800" b="1" i="1" dirty="0">
                <a:solidFill>
                  <a:srgbClr val="FF0000"/>
                </a:solidFill>
                <a:highlight>
                  <a:srgbClr val="00FFFF"/>
                </a:highlight>
              </a:rPr>
              <a:t>can’t</a:t>
            </a:r>
            <a:r>
              <a:rPr lang="en-GB" sz="2800" b="1" dirty="0">
                <a:solidFill>
                  <a:srgbClr val="FF0000"/>
                </a:solidFill>
                <a:highlight>
                  <a:srgbClr val="00FFFF"/>
                </a:highlight>
              </a:rPr>
              <a:t> control how other people are going to take it. [=Empathic Reflection]</a:t>
            </a:r>
            <a:r>
              <a:rPr lang="en-GB" sz="2800" b="1" dirty="0">
                <a:highlight>
                  <a:srgbClr val="00FFFF"/>
                </a:highlight>
              </a:rPr>
              <a:t> </a:t>
            </a:r>
            <a:r>
              <a:rPr lang="en-GB" sz="2800" dirty="0"/>
              <a:t>[C: laughs] 46:20</a:t>
            </a:r>
          </a:p>
        </p:txBody>
      </p:sp>
    </p:spTree>
    <p:extLst>
      <p:ext uri="{BB962C8B-B14F-4D97-AF65-F5344CB8AC3E}">
        <p14:creationId xmlns:p14="http://schemas.microsoft.com/office/powerpoint/2010/main" val="1574063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5A61-A191-C841-A5DC-30603B288DEC}"/>
              </a:ext>
            </a:extLst>
          </p:cNvPr>
          <p:cNvSpPr>
            <a:spLocks noGrp="1"/>
          </p:cNvSpPr>
          <p:nvPr>
            <p:ph type="title"/>
          </p:nvPr>
        </p:nvSpPr>
        <p:spPr>
          <a:xfrm>
            <a:off x="179512" y="453288"/>
            <a:ext cx="8280920" cy="807922"/>
          </a:xfrm>
        </p:spPr>
        <p:txBody>
          <a:bodyPr>
            <a:normAutofit fontScale="90000"/>
          </a:bodyPr>
          <a:lstStyle/>
          <a:p>
            <a:r>
              <a:rPr lang="en-US" b="1" dirty="0"/>
              <a:t>“In My End is My Beginning” </a:t>
            </a:r>
            <a:br>
              <a:rPr lang="en-US" b="1" dirty="0"/>
            </a:br>
            <a:r>
              <a:rPr lang="en-US" b="1" dirty="0"/>
              <a:t>–Mary Queen of Scots</a:t>
            </a:r>
          </a:p>
        </p:txBody>
      </p:sp>
      <p:sp>
        <p:nvSpPr>
          <p:cNvPr id="3" name="Content Placeholder 2">
            <a:extLst>
              <a:ext uri="{FF2B5EF4-FFF2-40B4-BE49-F238E27FC236}">
                <a16:creationId xmlns:a16="http://schemas.microsoft.com/office/drawing/2014/main" id="{7983869F-4130-2B42-A705-4C49E59AF61F}"/>
              </a:ext>
            </a:extLst>
          </p:cNvPr>
          <p:cNvSpPr>
            <a:spLocks noGrp="1"/>
          </p:cNvSpPr>
          <p:nvPr>
            <p:ph idx="1"/>
          </p:nvPr>
        </p:nvSpPr>
        <p:spPr>
          <a:xfrm>
            <a:off x="179512" y="1628800"/>
            <a:ext cx="8280920" cy="5040560"/>
          </a:xfrm>
        </p:spPr>
        <p:txBody>
          <a:bodyPr>
            <a:normAutofit/>
          </a:bodyPr>
          <a:lstStyle/>
          <a:p>
            <a:r>
              <a:rPr lang="en-US" sz="2800" dirty="0"/>
              <a:t>This significant event turns out to be eerily similar to the first significant I collected 40 years:</a:t>
            </a:r>
          </a:p>
          <a:p>
            <a:pPr lvl="1"/>
            <a:r>
              <a:rPr lang="en-US" sz="2400" dirty="0"/>
              <a:t>Both clients presented with severe anxiety, which was ruining their ability to function in their lives</a:t>
            </a:r>
          </a:p>
          <a:p>
            <a:pPr lvl="1"/>
            <a:r>
              <a:rPr lang="en-US" sz="2400" dirty="0"/>
              <a:t>In both cases, the therapeutic work had traced the origin of the anxiety back to their having been told by authority figures (a psychiatrist, a father) that they were responsible for damaging someone important to them (a child, a mother)</a:t>
            </a:r>
          </a:p>
        </p:txBody>
      </p:sp>
    </p:spTree>
    <p:extLst>
      <p:ext uri="{BB962C8B-B14F-4D97-AF65-F5344CB8AC3E}">
        <p14:creationId xmlns:p14="http://schemas.microsoft.com/office/powerpoint/2010/main" val="1869167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5A61-A191-C841-A5DC-30603B288DEC}"/>
              </a:ext>
            </a:extLst>
          </p:cNvPr>
          <p:cNvSpPr>
            <a:spLocks noGrp="1"/>
          </p:cNvSpPr>
          <p:nvPr>
            <p:ph type="title"/>
          </p:nvPr>
        </p:nvSpPr>
        <p:spPr>
          <a:xfrm>
            <a:off x="4932040" y="620688"/>
            <a:ext cx="3453424" cy="1368152"/>
          </a:xfrm>
        </p:spPr>
        <p:txBody>
          <a:bodyPr>
            <a:normAutofit fontScale="90000"/>
          </a:bodyPr>
          <a:lstStyle/>
          <a:p>
            <a:r>
              <a:rPr lang="en-US" b="1" dirty="0"/>
              <a:t>In My End is My Beginning</a:t>
            </a:r>
          </a:p>
        </p:txBody>
      </p:sp>
      <p:sp>
        <p:nvSpPr>
          <p:cNvPr id="3" name="Content Placeholder 2">
            <a:extLst>
              <a:ext uri="{FF2B5EF4-FFF2-40B4-BE49-F238E27FC236}">
                <a16:creationId xmlns:a16="http://schemas.microsoft.com/office/drawing/2014/main" id="{7983869F-4130-2B42-A705-4C49E59AF61F}"/>
              </a:ext>
            </a:extLst>
          </p:cNvPr>
          <p:cNvSpPr>
            <a:spLocks noGrp="1"/>
          </p:cNvSpPr>
          <p:nvPr>
            <p:ph idx="1"/>
          </p:nvPr>
        </p:nvSpPr>
        <p:spPr>
          <a:xfrm>
            <a:off x="595265" y="3212976"/>
            <a:ext cx="7790199" cy="3807619"/>
          </a:xfrm>
        </p:spPr>
        <p:txBody>
          <a:bodyPr>
            <a:normAutofit lnSpcReduction="10000"/>
          </a:bodyPr>
          <a:lstStyle/>
          <a:p>
            <a:r>
              <a:rPr lang="en-US" sz="2400" dirty="0"/>
              <a:t>In both events, the client takes a moment to pause, late in therapy, in order to reflect back over the course of the therapy, and suddenly realizes, like a mountain climber, just how far she has come</a:t>
            </a:r>
          </a:p>
          <a:p>
            <a:r>
              <a:rPr lang="en-US" sz="2400" dirty="0"/>
              <a:t>In both events, the therapist primarily witnesses to the client’s transformation, </a:t>
            </a:r>
            <a:r>
              <a:rPr lang="en-US" sz="2400" b="1" dirty="0">
                <a:solidFill>
                  <a:srgbClr val="FF0000"/>
                </a:solidFill>
                <a:highlight>
                  <a:srgbClr val="00FFFF"/>
                </a:highlight>
              </a:rPr>
              <a:t>providing a high level of empathic reflections</a:t>
            </a:r>
            <a:r>
              <a:rPr lang="en-US" sz="2400" dirty="0">
                <a:highlight>
                  <a:srgbClr val="00FFFF"/>
                </a:highlight>
              </a:rPr>
              <a:t> </a:t>
            </a:r>
            <a:r>
              <a:rPr lang="en-US" sz="2400" dirty="0"/>
              <a:t>and presence to validate it</a:t>
            </a:r>
          </a:p>
          <a:p>
            <a:r>
              <a:rPr lang="en-US" sz="2400" dirty="0"/>
              <a:t>Both events are thus moments in which the outcome of therapy becomes present and self-evident to both client &amp; therapist</a:t>
            </a:r>
          </a:p>
        </p:txBody>
      </p:sp>
      <p:pic>
        <p:nvPicPr>
          <p:cNvPr id="5" name="Picture 4">
            <a:extLst>
              <a:ext uri="{FF2B5EF4-FFF2-40B4-BE49-F238E27FC236}">
                <a16:creationId xmlns:a16="http://schemas.microsoft.com/office/drawing/2014/main" id="{E20B6B12-FFF2-7046-9127-D546BBBE13DA}"/>
              </a:ext>
            </a:extLst>
          </p:cNvPr>
          <p:cNvPicPr>
            <a:picLocks noChangeAspect="1"/>
          </p:cNvPicPr>
          <p:nvPr/>
        </p:nvPicPr>
        <p:blipFill>
          <a:blip r:embed="rId2"/>
          <a:stretch>
            <a:fillRect/>
          </a:stretch>
        </p:blipFill>
        <p:spPr>
          <a:xfrm>
            <a:off x="104079" y="116632"/>
            <a:ext cx="4611937" cy="3071622"/>
          </a:xfrm>
          <a:prstGeom prst="rect">
            <a:avLst/>
          </a:prstGeom>
        </p:spPr>
      </p:pic>
    </p:spTree>
    <p:extLst>
      <p:ext uri="{BB962C8B-B14F-4D97-AF65-F5344CB8AC3E}">
        <p14:creationId xmlns:p14="http://schemas.microsoft.com/office/powerpoint/2010/main" val="15636846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5A61-A191-C841-A5DC-30603B288DEC}"/>
              </a:ext>
            </a:extLst>
          </p:cNvPr>
          <p:cNvSpPr>
            <a:spLocks noGrp="1"/>
          </p:cNvSpPr>
          <p:nvPr>
            <p:ph type="title"/>
          </p:nvPr>
        </p:nvSpPr>
        <p:spPr>
          <a:xfrm>
            <a:off x="721780" y="260648"/>
            <a:ext cx="7700439" cy="807922"/>
          </a:xfrm>
        </p:spPr>
        <p:txBody>
          <a:bodyPr>
            <a:normAutofit fontScale="90000"/>
          </a:bodyPr>
          <a:lstStyle/>
          <a:p>
            <a:r>
              <a:rPr lang="en-US" b="1" dirty="0"/>
              <a:t>In My End is My Beginning</a:t>
            </a:r>
          </a:p>
        </p:txBody>
      </p:sp>
      <p:sp>
        <p:nvSpPr>
          <p:cNvPr id="3" name="Content Placeholder 2">
            <a:extLst>
              <a:ext uri="{FF2B5EF4-FFF2-40B4-BE49-F238E27FC236}">
                <a16:creationId xmlns:a16="http://schemas.microsoft.com/office/drawing/2014/main" id="{7983869F-4130-2B42-A705-4C49E59AF61F}"/>
              </a:ext>
            </a:extLst>
          </p:cNvPr>
          <p:cNvSpPr>
            <a:spLocks noGrp="1"/>
          </p:cNvSpPr>
          <p:nvPr>
            <p:ph idx="1"/>
          </p:nvPr>
        </p:nvSpPr>
        <p:spPr>
          <a:xfrm>
            <a:off x="323528" y="1332060"/>
            <a:ext cx="8352928" cy="5265292"/>
          </a:xfrm>
        </p:spPr>
        <p:txBody>
          <a:bodyPr>
            <a:normAutofit fontScale="92500"/>
          </a:bodyPr>
          <a:lstStyle/>
          <a:p>
            <a:r>
              <a:rPr lang="en-US" sz="2800" dirty="0"/>
              <a:t>There is now a small literature on such Progress Events:</a:t>
            </a:r>
          </a:p>
          <a:p>
            <a:pPr lvl="1"/>
            <a:r>
              <a:rPr lang="en-US" sz="2400" dirty="0"/>
              <a:t>Miguel </a:t>
            </a:r>
            <a:r>
              <a:rPr lang="en-US" sz="2400" dirty="0" err="1"/>
              <a:t>Goncalves</a:t>
            </a:r>
            <a:r>
              <a:rPr lang="en-US" sz="2400" dirty="0"/>
              <a:t> et al: Performing Change Innovative Moments</a:t>
            </a:r>
          </a:p>
          <a:p>
            <a:pPr lvl="1"/>
            <a:r>
              <a:rPr lang="en-US" sz="2400" dirty="0"/>
              <a:t>Lynn Angus et al: Unexpected Outcome Stories</a:t>
            </a:r>
          </a:p>
          <a:p>
            <a:r>
              <a:rPr lang="en-US" sz="2800" dirty="0"/>
              <a:t>We can also see the important role of therapist Empathic Reflections in these moments, in spite of the null finding I shared at the beginning of this presentation</a:t>
            </a:r>
          </a:p>
          <a:p>
            <a:pPr lvl="1"/>
            <a:r>
              <a:rPr lang="en-US" sz="2400" dirty="0"/>
              <a:t>Suggesting that this is one of the crucial moments in which empathic reflections are likely to be highly effective</a:t>
            </a:r>
          </a:p>
          <a:p>
            <a:pPr lvl="1"/>
            <a:r>
              <a:rPr lang="en-US" sz="2400" dirty="0"/>
              <a:t> I’m pretty confident (p &lt; .01) that this is </a:t>
            </a:r>
            <a:r>
              <a:rPr lang="en-US" sz="2400" b="1" i="1" dirty="0"/>
              <a:t>one</a:t>
            </a:r>
            <a:r>
              <a:rPr lang="en-US" sz="2400" dirty="0"/>
              <a:t> of the Kernels of Interpersonal Helping</a:t>
            </a:r>
          </a:p>
        </p:txBody>
      </p:sp>
    </p:spTree>
    <p:extLst>
      <p:ext uri="{BB962C8B-B14F-4D97-AF65-F5344CB8AC3E}">
        <p14:creationId xmlns:p14="http://schemas.microsoft.com/office/powerpoint/2010/main" val="3775625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5A61-A191-C841-A5DC-30603B288DEC}"/>
              </a:ext>
            </a:extLst>
          </p:cNvPr>
          <p:cNvSpPr>
            <a:spLocks noGrp="1"/>
          </p:cNvSpPr>
          <p:nvPr>
            <p:ph type="title"/>
          </p:nvPr>
        </p:nvSpPr>
        <p:spPr>
          <a:xfrm>
            <a:off x="721780" y="260648"/>
            <a:ext cx="7700439" cy="807922"/>
          </a:xfrm>
        </p:spPr>
        <p:txBody>
          <a:bodyPr>
            <a:normAutofit fontScale="90000"/>
          </a:bodyPr>
          <a:lstStyle/>
          <a:p>
            <a:r>
              <a:rPr lang="en-US" b="1" dirty="0"/>
              <a:t>In My End is My Beginning</a:t>
            </a:r>
          </a:p>
        </p:txBody>
      </p:sp>
      <p:sp>
        <p:nvSpPr>
          <p:cNvPr id="3" name="Content Placeholder 2">
            <a:extLst>
              <a:ext uri="{FF2B5EF4-FFF2-40B4-BE49-F238E27FC236}">
                <a16:creationId xmlns:a16="http://schemas.microsoft.com/office/drawing/2014/main" id="{7983869F-4130-2B42-A705-4C49E59AF61F}"/>
              </a:ext>
            </a:extLst>
          </p:cNvPr>
          <p:cNvSpPr>
            <a:spLocks noGrp="1"/>
          </p:cNvSpPr>
          <p:nvPr>
            <p:ph idx="1"/>
          </p:nvPr>
        </p:nvSpPr>
        <p:spPr>
          <a:xfrm>
            <a:off x="323528" y="1332060"/>
            <a:ext cx="8352928" cy="5265292"/>
          </a:xfrm>
        </p:spPr>
        <p:txBody>
          <a:bodyPr>
            <a:normAutofit fontScale="92500" lnSpcReduction="10000"/>
          </a:bodyPr>
          <a:lstStyle/>
          <a:p>
            <a:r>
              <a:rPr lang="en-US" sz="2800" dirty="0"/>
              <a:t>You could say that these are just echoes of previous major therapeutic work</a:t>
            </a:r>
          </a:p>
          <a:p>
            <a:pPr lvl="1"/>
            <a:r>
              <a:rPr lang="en-US" sz="2400" dirty="0"/>
              <a:t>And yet it seems to me that there is great power in such moments</a:t>
            </a:r>
          </a:p>
          <a:p>
            <a:pPr lvl="1"/>
            <a:r>
              <a:rPr lang="en-US" sz="2400" dirty="0"/>
              <a:t>In which we allow ourselves to really see how we’ve changed</a:t>
            </a:r>
          </a:p>
          <a:p>
            <a:pPr lvl="1"/>
            <a:r>
              <a:rPr lang="en-US" sz="2400" dirty="0"/>
              <a:t>And feel at the deepest level how we are transformed</a:t>
            </a:r>
          </a:p>
          <a:p>
            <a:pPr lvl="1"/>
            <a:r>
              <a:rPr lang="en-US" sz="2400" dirty="0"/>
              <a:t>Beyond any need for politics or outcome measures</a:t>
            </a:r>
          </a:p>
          <a:p>
            <a:r>
              <a:rPr lang="en-US" sz="2800" dirty="0"/>
              <a:t>… And I think it’s also true that these moments over the past 50 years, and my attempts to learn how to capture, understand and communicate them to others…</a:t>
            </a:r>
          </a:p>
          <a:p>
            <a:r>
              <a:rPr lang="en-US" sz="2800" dirty="0"/>
              <a:t>That these are also significant events in my life as a person-</a:t>
            </a:r>
            <a:r>
              <a:rPr lang="en-US" sz="2800" dirty="0" err="1"/>
              <a:t>centred</a:t>
            </a:r>
            <a:r>
              <a:rPr lang="en-US" sz="2800" dirty="0"/>
              <a:t>/experiential therapist and researcher.</a:t>
            </a:r>
            <a:endParaRPr lang="en-US" sz="2400" dirty="0"/>
          </a:p>
        </p:txBody>
      </p:sp>
    </p:spTree>
    <p:extLst>
      <p:ext uri="{BB962C8B-B14F-4D97-AF65-F5344CB8AC3E}">
        <p14:creationId xmlns:p14="http://schemas.microsoft.com/office/powerpoint/2010/main" val="2865699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9D13-5511-5340-805F-042FD05379CE}"/>
              </a:ext>
            </a:extLst>
          </p:cNvPr>
          <p:cNvSpPr>
            <a:spLocks noGrp="1"/>
          </p:cNvSpPr>
          <p:nvPr>
            <p:ph type="title"/>
          </p:nvPr>
        </p:nvSpPr>
        <p:spPr>
          <a:xfrm>
            <a:off x="685800" y="260648"/>
            <a:ext cx="7772400" cy="1143000"/>
          </a:xfrm>
        </p:spPr>
        <p:txBody>
          <a:bodyPr/>
          <a:lstStyle/>
          <a:p>
            <a:r>
              <a:rPr lang="en-US" dirty="0"/>
              <a:t>Thank You!</a:t>
            </a:r>
          </a:p>
        </p:txBody>
      </p:sp>
      <p:sp>
        <p:nvSpPr>
          <p:cNvPr id="3" name="Content Placeholder 2">
            <a:extLst>
              <a:ext uri="{FF2B5EF4-FFF2-40B4-BE49-F238E27FC236}">
                <a16:creationId xmlns:a16="http://schemas.microsoft.com/office/drawing/2014/main" id="{E4C0A835-2831-2D43-BD3D-E7C343D78C3E}"/>
              </a:ext>
            </a:extLst>
          </p:cNvPr>
          <p:cNvSpPr>
            <a:spLocks noGrp="1"/>
          </p:cNvSpPr>
          <p:nvPr>
            <p:ph idx="1"/>
          </p:nvPr>
        </p:nvSpPr>
        <p:spPr>
          <a:xfrm>
            <a:off x="685800" y="1484784"/>
            <a:ext cx="7772400" cy="4114800"/>
          </a:xfrm>
        </p:spPr>
        <p:txBody>
          <a:bodyPr/>
          <a:lstStyle/>
          <a:p>
            <a:r>
              <a:rPr lang="en-US" dirty="0"/>
              <a:t> …To all my colleagues and friends who welcomed me here 16 years ago</a:t>
            </a:r>
          </a:p>
          <a:p>
            <a:r>
              <a:rPr lang="en-US" dirty="0"/>
              <a:t> … To all my students here and elsewhere who challenged me with their curiosity and questions</a:t>
            </a:r>
          </a:p>
          <a:p>
            <a:r>
              <a:rPr lang="en-US" dirty="0"/>
              <a:t> … To all my clients who shared their deepest feelings and inspired me to become a better therapist</a:t>
            </a:r>
          </a:p>
          <a:p>
            <a:r>
              <a:rPr lang="en-US" dirty="0"/>
              <a:t> … And to all of you watching this tonight, here and online</a:t>
            </a:r>
          </a:p>
        </p:txBody>
      </p:sp>
    </p:spTree>
    <p:extLst>
      <p:ext uri="{BB962C8B-B14F-4D97-AF65-F5344CB8AC3E}">
        <p14:creationId xmlns:p14="http://schemas.microsoft.com/office/powerpoint/2010/main" val="699550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p:cNvSpPr txBox="1">
            <a:spLocks/>
          </p:cNvSpPr>
          <p:nvPr/>
        </p:nvSpPr>
        <p:spPr>
          <a:xfrm>
            <a:off x="4161309" y="1571651"/>
            <a:ext cx="4495799" cy="19811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239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00239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00239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00239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00239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endParaRPr lang="en-GB" sz="2800" dirty="0">
              <a:solidFill>
                <a:srgbClr val="FF5050"/>
              </a:solidFill>
            </a:endParaRPr>
          </a:p>
        </p:txBody>
      </p:sp>
      <p:sp>
        <p:nvSpPr>
          <p:cNvPr id="3" name="Rectangle 2"/>
          <p:cNvSpPr/>
          <p:nvPr/>
        </p:nvSpPr>
        <p:spPr>
          <a:xfrm>
            <a:off x="3783013" y="1571650"/>
            <a:ext cx="4572000" cy="523220"/>
          </a:xfrm>
          <a:prstGeom prst="rect">
            <a:avLst/>
          </a:prstGeom>
        </p:spPr>
        <p:txBody>
          <a:bodyPr>
            <a:spAutoFit/>
          </a:bodyPr>
          <a:lstStyle/>
          <a:p>
            <a:pPr fontAlgn="auto">
              <a:spcAft>
                <a:spcPts val="0"/>
              </a:spcAft>
            </a:pPr>
            <a:endParaRPr lang="en-US" sz="2800" dirty="0">
              <a:solidFill>
                <a:srgbClr val="708DEA"/>
              </a:solidFill>
            </a:endParaRPr>
          </a:p>
        </p:txBody>
      </p:sp>
      <p:sp>
        <p:nvSpPr>
          <p:cNvPr id="14" name="Content Placeholder 7"/>
          <p:cNvSpPr txBox="1">
            <a:spLocks/>
          </p:cNvSpPr>
          <p:nvPr/>
        </p:nvSpPr>
        <p:spPr>
          <a:xfrm>
            <a:off x="4814354" y="729387"/>
            <a:ext cx="4120095" cy="237162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4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2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GB" sz="2800" b="1" dirty="0">
                <a:solidFill>
                  <a:schemeClr val="tx1"/>
                </a:solidFill>
              </a:rPr>
              <a:t>Robert Elliott and Leslie Greenberg</a:t>
            </a:r>
          </a:p>
          <a:p>
            <a:pPr marL="342900" indent="-342900" fontAlgn="auto">
              <a:spcAft>
                <a:spcPts val="0"/>
              </a:spcAft>
              <a:buFont typeface="Arial" panose="020B0604020202020204" pitchFamily="34" charset="0"/>
              <a:buChar char="•"/>
            </a:pPr>
            <a:r>
              <a:rPr lang="en-GB" sz="2400" dirty="0">
                <a:solidFill>
                  <a:schemeClr val="tx1"/>
                </a:solidFill>
                <a:ea typeface="+mj-ea"/>
              </a:rPr>
              <a:t>March 2021</a:t>
            </a:r>
            <a:endParaRPr lang="en-US" sz="2400" dirty="0">
              <a:solidFill>
                <a:schemeClr val="tx1"/>
              </a:solidFill>
              <a:ea typeface="+mj-ea"/>
            </a:endParaRPr>
          </a:p>
          <a:p>
            <a:pPr marL="342900" indent="-342900" fontAlgn="auto">
              <a:spcAft>
                <a:spcPts val="0"/>
              </a:spcAft>
              <a:buFont typeface="Arial" panose="020B0604020202020204" pitchFamily="34" charset="0"/>
              <a:buChar char="•"/>
            </a:pPr>
            <a:r>
              <a:rPr lang="en-US" sz="2400" dirty="0">
                <a:solidFill>
                  <a:schemeClr val="tx1"/>
                </a:solidFill>
                <a:ea typeface="+mj-ea"/>
              </a:rPr>
              <a:t>RRP: £23.99</a:t>
            </a:r>
          </a:p>
          <a:p>
            <a:pPr marL="342900" indent="-342900" fontAlgn="auto">
              <a:spcAft>
                <a:spcPts val="0"/>
              </a:spcAft>
              <a:buFont typeface="Arial" panose="020B0604020202020204" pitchFamily="34" charset="0"/>
              <a:buChar char="•"/>
            </a:pPr>
            <a:r>
              <a:rPr lang="en-US" sz="2400" dirty="0">
                <a:solidFill>
                  <a:schemeClr val="tx1"/>
                </a:solidFill>
                <a:ea typeface="+mj-ea"/>
              </a:rPr>
              <a:t>ISBN: 9781446257241</a:t>
            </a:r>
          </a:p>
        </p:txBody>
      </p:sp>
      <p:sp>
        <p:nvSpPr>
          <p:cNvPr id="5" name="Rectangle 4"/>
          <p:cNvSpPr/>
          <p:nvPr/>
        </p:nvSpPr>
        <p:spPr>
          <a:xfrm>
            <a:off x="4588401" y="3909771"/>
            <a:ext cx="4572000" cy="2292935"/>
          </a:xfrm>
          <a:prstGeom prst="rect">
            <a:avLst/>
          </a:prstGeom>
        </p:spPr>
        <p:txBody>
          <a:bodyPr>
            <a:spAutoFit/>
          </a:bodyPr>
          <a:lstStyle/>
          <a:p>
            <a:pPr lvl="0"/>
            <a:r>
              <a:rPr lang="en-GB" dirty="0">
                <a:solidFill>
                  <a:srgbClr val="000000"/>
                </a:solidFill>
                <a:latin typeface="Arial"/>
                <a:ea typeface="Calibri"/>
                <a:cs typeface="Times New Roman"/>
              </a:rPr>
              <a:t>1. Go to </a:t>
            </a:r>
            <a:r>
              <a:rPr lang="en-GB" u="sng" dirty="0">
                <a:solidFill>
                  <a:srgbClr val="000000"/>
                </a:solidFill>
                <a:latin typeface="Arial"/>
                <a:ea typeface="Calibri"/>
                <a:cs typeface="Times New Roman"/>
                <a:hlinkClick r:id="rId3"/>
              </a:rPr>
              <a:t>www.sagepub.co.uk</a:t>
            </a:r>
            <a:r>
              <a:rPr lang="en-GB" sz="2400" dirty="0">
                <a:solidFill>
                  <a:srgbClr val="000000"/>
                </a:solidFill>
                <a:latin typeface="Arial"/>
                <a:ea typeface="Calibri"/>
                <a:cs typeface="Times New Roman"/>
              </a:rPr>
              <a:t> </a:t>
            </a:r>
          </a:p>
          <a:p>
            <a:pPr lvl="0"/>
            <a:r>
              <a:rPr lang="en-GB" dirty="0">
                <a:solidFill>
                  <a:srgbClr val="000000"/>
                </a:solidFill>
                <a:latin typeface="Arial"/>
                <a:ea typeface="Calibri"/>
                <a:cs typeface="Times New Roman"/>
              </a:rPr>
              <a:t>2. Add your book(s) to shopping basket </a:t>
            </a:r>
          </a:p>
          <a:p>
            <a:pPr lvl="0">
              <a:spcBef>
                <a:spcPts val="0"/>
              </a:spcBef>
            </a:pPr>
            <a:r>
              <a:rPr lang="en-GB" dirty="0">
                <a:solidFill>
                  <a:srgbClr val="000000"/>
                </a:solidFill>
                <a:latin typeface="Arial"/>
                <a:ea typeface="Calibri"/>
                <a:cs typeface="Times New Roman"/>
              </a:rPr>
              <a:t>3. Enter discount code at checkout</a:t>
            </a:r>
            <a:r>
              <a:rPr lang="en-GB" sz="2000" dirty="0">
                <a:solidFill>
                  <a:srgbClr val="002395"/>
                </a:solidFill>
                <a:latin typeface="Arial"/>
                <a:ea typeface="Calibri"/>
                <a:cs typeface="Times New Roman"/>
              </a:rPr>
              <a:t> </a:t>
            </a:r>
            <a:r>
              <a:rPr lang="en-GB" sz="2000" b="1" dirty="0">
                <a:solidFill>
                  <a:srgbClr val="FF0000"/>
                </a:solidFill>
                <a:latin typeface="Arial"/>
              </a:rPr>
              <a:t>UK22AUTHOR</a:t>
            </a:r>
          </a:p>
          <a:p>
            <a:pPr lvl="0">
              <a:spcBef>
                <a:spcPts val="0"/>
              </a:spcBef>
            </a:pPr>
            <a:r>
              <a:rPr lang="en-GB" sz="1050" dirty="0">
                <a:solidFill>
                  <a:srgbClr val="000000"/>
                </a:solidFill>
                <a:latin typeface="Arial"/>
                <a:ea typeface="Calibri"/>
                <a:cs typeface="Times New Roman"/>
              </a:rPr>
              <a:t>Offer valid till 31/12/2022 and cannot be used in conjunction with another offer.</a:t>
            </a:r>
            <a:endParaRPr lang="en-GB" dirty="0">
              <a:solidFill>
                <a:srgbClr val="002395"/>
              </a:solidFill>
            </a:endParaRPr>
          </a:p>
          <a:p>
            <a:pPr lvl="0">
              <a:spcBef>
                <a:spcPts val="0"/>
              </a:spcBef>
            </a:pPr>
            <a:endParaRPr lang="en-GB" sz="4000" b="1" dirty="0">
              <a:solidFill>
                <a:srgbClr val="FF0000"/>
              </a:solidFill>
              <a:latin typeface="Arial"/>
            </a:endParaRPr>
          </a:p>
        </p:txBody>
      </p:sp>
      <p:sp>
        <p:nvSpPr>
          <p:cNvPr id="6" name="Rounded Rectangular Callout 5"/>
          <p:cNvSpPr/>
          <p:nvPr/>
        </p:nvSpPr>
        <p:spPr>
          <a:xfrm>
            <a:off x="4699262" y="3184878"/>
            <a:ext cx="4317476" cy="641023"/>
          </a:xfrm>
          <a:prstGeom prst="wedgeRoundRectCallout">
            <a:avLst>
              <a:gd name="adj1" fmla="val 22435"/>
              <a:gd name="adj2" fmla="val 9485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 ORDER AT 25% DISCOUNT</a:t>
            </a:r>
          </a:p>
        </p:txBody>
      </p:sp>
      <p:pic>
        <p:nvPicPr>
          <p:cNvPr id="4" name="Picture 3" descr="Graphical user interface&#10;&#10;Description automatically generated with medium confidence">
            <a:extLst>
              <a:ext uri="{FF2B5EF4-FFF2-40B4-BE49-F238E27FC236}">
                <a16:creationId xmlns:a16="http://schemas.microsoft.com/office/drawing/2014/main" id="{48A9421D-E966-BD2B-F619-61327C5F6BDB}"/>
              </a:ext>
            </a:extLst>
          </p:cNvPr>
          <p:cNvPicPr>
            <a:picLocks noChangeAspect="1"/>
          </p:cNvPicPr>
          <p:nvPr/>
        </p:nvPicPr>
        <p:blipFill>
          <a:blip r:embed="rId4"/>
          <a:stretch>
            <a:fillRect/>
          </a:stretch>
        </p:blipFill>
        <p:spPr>
          <a:xfrm>
            <a:off x="-1047643" y="-171013"/>
            <a:ext cx="6858000" cy="6858000"/>
          </a:xfrm>
          <a:prstGeom prst="rect">
            <a:avLst/>
          </a:prstGeom>
        </p:spPr>
      </p:pic>
    </p:spTree>
    <p:extLst>
      <p:ext uri="{BB962C8B-B14F-4D97-AF65-F5344CB8AC3E}">
        <p14:creationId xmlns:p14="http://schemas.microsoft.com/office/powerpoint/2010/main" val="739648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B36D-7241-A34D-B2DC-CB98A28A4D2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C07548C-40B6-5F4D-B31D-3F5CC030C99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08931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969E-BE5F-DB42-99DC-1F74224E9CA9}"/>
              </a:ext>
            </a:extLst>
          </p:cNvPr>
          <p:cNvSpPr>
            <a:spLocks noGrp="1"/>
          </p:cNvSpPr>
          <p:nvPr>
            <p:ph type="title"/>
          </p:nvPr>
        </p:nvSpPr>
        <p:spPr/>
        <p:txBody>
          <a:bodyPr/>
          <a:lstStyle/>
          <a:p>
            <a:r>
              <a:rPr lang="en-US" dirty="0"/>
              <a:t>Bonus Slides</a:t>
            </a:r>
          </a:p>
        </p:txBody>
      </p:sp>
      <p:sp>
        <p:nvSpPr>
          <p:cNvPr id="3" name="Content Placeholder 2">
            <a:extLst>
              <a:ext uri="{FF2B5EF4-FFF2-40B4-BE49-F238E27FC236}">
                <a16:creationId xmlns:a16="http://schemas.microsoft.com/office/drawing/2014/main" id="{3C6B01DE-787E-F54D-87B5-CE8D8AB223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1450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34C9-C0C6-27BD-28D5-478A65F1AFE6}"/>
              </a:ext>
            </a:extLst>
          </p:cNvPr>
          <p:cNvSpPr>
            <a:spLocks noGrp="1"/>
          </p:cNvSpPr>
          <p:nvPr>
            <p:ph type="title"/>
          </p:nvPr>
        </p:nvSpPr>
        <p:spPr/>
        <p:txBody>
          <a:bodyPr/>
          <a:lstStyle/>
          <a:p>
            <a:r>
              <a:rPr lang="en-GB" b="1" dirty="0"/>
              <a:t>Therapist Response Modes</a:t>
            </a:r>
          </a:p>
        </p:txBody>
      </p:sp>
      <p:sp>
        <p:nvSpPr>
          <p:cNvPr id="3" name="Content Placeholder 2">
            <a:extLst>
              <a:ext uri="{FF2B5EF4-FFF2-40B4-BE49-F238E27FC236}">
                <a16:creationId xmlns:a16="http://schemas.microsoft.com/office/drawing/2014/main" id="{D8A6C2DC-9894-5430-2C59-B6750B8F4A1C}"/>
              </a:ext>
            </a:extLst>
          </p:cNvPr>
          <p:cNvSpPr>
            <a:spLocks noGrp="1"/>
          </p:cNvSpPr>
          <p:nvPr>
            <p:ph idx="1"/>
          </p:nvPr>
        </p:nvSpPr>
        <p:spPr>
          <a:xfrm>
            <a:off x="685800" y="1981200"/>
            <a:ext cx="8278688" cy="4114800"/>
          </a:xfrm>
        </p:spPr>
        <p:txBody>
          <a:bodyPr/>
          <a:lstStyle/>
          <a:p>
            <a:r>
              <a:rPr lang="en-GB" dirty="0"/>
              <a:t>Jerry proposed a model of therapist response modes:</a:t>
            </a:r>
          </a:p>
          <a:p>
            <a:pPr lvl="1"/>
            <a:r>
              <a:rPr lang="en-GB" dirty="0"/>
              <a:t> Basic kinds of responses used by therapists to help clients</a:t>
            </a:r>
          </a:p>
          <a:p>
            <a:pPr lvl="1"/>
            <a:r>
              <a:rPr lang="en-GB" dirty="0"/>
              <a:t> Philosophers of language &amp; communication researchers call these speech acts</a:t>
            </a:r>
          </a:p>
          <a:p>
            <a:pPr lvl="2"/>
            <a:r>
              <a:rPr lang="en-GB" dirty="0"/>
              <a:t>Central to the field of </a:t>
            </a:r>
            <a:r>
              <a:rPr lang="en-GB" i="1" dirty="0"/>
              <a:t>pragmatics</a:t>
            </a:r>
          </a:p>
          <a:p>
            <a:pPr lvl="1"/>
            <a:r>
              <a:rPr lang="en-GB" dirty="0"/>
              <a:t> Each response mode was defined by a </a:t>
            </a:r>
            <a:r>
              <a:rPr lang="en-GB" i="1" dirty="0"/>
              <a:t>form</a:t>
            </a:r>
            <a:r>
              <a:rPr lang="en-GB" dirty="0"/>
              <a:t> (e.g., paraphrase) and an </a:t>
            </a:r>
            <a:r>
              <a:rPr lang="en-GB" i="1" dirty="0"/>
              <a:t>intention</a:t>
            </a:r>
            <a:r>
              <a:rPr lang="en-GB" dirty="0"/>
              <a:t> (e.g., communicate understanding of client)</a:t>
            </a:r>
          </a:p>
        </p:txBody>
      </p:sp>
    </p:spTree>
    <p:extLst>
      <p:ext uri="{BB962C8B-B14F-4D97-AF65-F5344CB8AC3E}">
        <p14:creationId xmlns:p14="http://schemas.microsoft.com/office/powerpoint/2010/main" val="4888118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2470-761E-794B-BB32-F309F9A710BC}"/>
              </a:ext>
            </a:extLst>
          </p:cNvPr>
          <p:cNvSpPr>
            <a:spLocks noGrp="1"/>
          </p:cNvSpPr>
          <p:nvPr>
            <p:ph type="title"/>
          </p:nvPr>
        </p:nvSpPr>
        <p:spPr>
          <a:xfrm>
            <a:off x="685800" y="260648"/>
            <a:ext cx="7772400" cy="1143000"/>
          </a:xfrm>
        </p:spPr>
        <p:txBody>
          <a:bodyPr/>
          <a:lstStyle/>
          <a:p>
            <a:r>
              <a:rPr lang="en-US" b="1" dirty="0"/>
              <a:t>Speculations about those perplexing findings</a:t>
            </a:r>
          </a:p>
        </p:txBody>
      </p:sp>
      <p:sp>
        <p:nvSpPr>
          <p:cNvPr id="3" name="Content Placeholder 2">
            <a:extLst>
              <a:ext uri="{FF2B5EF4-FFF2-40B4-BE49-F238E27FC236}">
                <a16:creationId xmlns:a16="http://schemas.microsoft.com/office/drawing/2014/main" id="{29F10EB0-7802-B94D-90E6-5D2584950EA7}"/>
              </a:ext>
            </a:extLst>
          </p:cNvPr>
          <p:cNvSpPr>
            <a:spLocks noGrp="1"/>
          </p:cNvSpPr>
          <p:nvPr>
            <p:ph idx="1"/>
          </p:nvPr>
        </p:nvSpPr>
        <p:spPr>
          <a:xfrm>
            <a:off x="395536" y="1700808"/>
            <a:ext cx="8352928" cy="4114800"/>
          </a:xfrm>
        </p:spPr>
        <p:txBody>
          <a:bodyPr/>
          <a:lstStyle/>
          <a:p>
            <a:r>
              <a:rPr lang="en-US" dirty="0"/>
              <a:t> Elliott et al, 2021: </a:t>
            </a:r>
            <a:r>
              <a:rPr lang="en-US" b="1" dirty="0"/>
              <a:t>PCT vs. CBT (r = -.31)</a:t>
            </a:r>
          </a:p>
          <a:p>
            <a:pPr lvl="1"/>
            <a:r>
              <a:rPr lang="en-US" dirty="0"/>
              <a:t> 1. Smaller sample of studies &amp; clients (results less reliable, easier to skew)?</a:t>
            </a:r>
          </a:p>
          <a:p>
            <a:pPr lvl="1"/>
            <a:r>
              <a:rPr lang="en-US" dirty="0"/>
              <a:t> 2. CBT has gotten more effective?</a:t>
            </a:r>
          </a:p>
          <a:p>
            <a:pPr lvl="1"/>
            <a:r>
              <a:rPr lang="en-US" dirty="0"/>
              <a:t> 3. CBT researchers have gotten better at skewing the results in their </a:t>
            </a:r>
            <a:r>
              <a:rPr lang="en-US" dirty="0" err="1"/>
              <a:t>favour</a:t>
            </a:r>
            <a:r>
              <a:rPr lang="en-US" dirty="0"/>
              <a:t>?</a:t>
            </a:r>
          </a:p>
          <a:p>
            <a:pPr lvl="1"/>
            <a:r>
              <a:rPr lang="en-US" dirty="0"/>
              <a:t> 4. Recent research is focused on more challenging client populations (e.g., coping with chronic medical conditions) that PCT is not so good with (or is less developed for)?</a:t>
            </a:r>
          </a:p>
        </p:txBody>
      </p:sp>
    </p:spTree>
    <p:extLst>
      <p:ext uri="{BB962C8B-B14F-4D97-AF65-F5344CB8AC3E}">
        <p14:creationId xmlns:p14="http://schemas.microsoft.com/office/powerpoint/2010/main" val="5299004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6590-2ECC-294C-896C-AC4D4F97C4EE}"/>
              </a:ext>
            </a:extLst>
          </p:cNvPr>
          <p:cNvSpPr>
            <a:spLocks noGrp="1"/>
          </p:cNvSpPr>
          <p:nvPr>
            <p:ph type="title"/>
          </p:nvPr>
        </p:nvSpPr>
        <p:spPr>
          <a:xfrm>
            <a:off x="395536" y="332656"/>
            <a:ext cx="8062664" cy="1143000"/>
          </a:xfrm>
        </p:spPr>
        <p:txBody>
          <a:bodyPr/>
          <a:lstStyle/>
          <a:p>
            <a:r>
              <a:rPr lang="en-US" sz="2800" b="1" dirty="0"/>
              <a:t>Conclusions of Empathic Reflection review (Elliott, </a:t>
            </a:r>
            <a:r>
              <a:rPr lang="en-US" sz="2800" b="1" dirty="0" err="1"/>
              <a:t>Bohart</a:t>
            </a:r>
            <a:r>
              <a:rPr lang="en-US" sz="2800" b="1" dirty="0"/>
              <a:t>, Larson, </a:t>
            </a:r>
            <a:r>
              <a:rPr lang="en-US" sz="2800" b="1" dirty="0" err="1"/>
              <a:t>Smoliak</a:t>
            </a:r>
            <a:r>
              <a:rPr lang="en-US" sz="2800" b="1" dirty="0"/>
              <a:t> &amp; </a:t>
            </a:r>
            <a:r>
              <a:rPr lang="en-US" sz="2800" b="1" dirty="0" err="1"/>
              <a:t>Muntigl</a:t>
            </a:r>
            <a:r>
              <a:rPr lang="en-US" sz="2800" b="1" dirty="0"/>
              <a:t>, almost submitted)</a:t>
            </a:r>
          </a:p>
        </p:txBody>
      </p:sp>
      <p:sp>
        <p:nvSpPr>
          <p:cNvPr id="3" name="Content Placeholder 2">
            <a:extLst>
              <a:ext uri="{FF2B5EF4-FFF2-40B4-BE49-F238E27FC236}">
                <a16:creationId xmlns:a16="http://schemas.microsoft.com/office/drawing/2014/main" id="{3A52D8E1-8377-EC48-AACA-BDD2C8D5EA6A}"/>
              </a:ext>
            </a:extLst>
          </p:cNvPr>
          <p:cNvSpPr>
            <a:spLocks noGrp="1"/>
          </p:cNvSpPr>
          <p:nvPr>
            <p:ph idx="1"/>
          </p:nvPr>
        </p:nvSpPr>
        <p:spPr>
          <a:xfrm>
            <a:off x="540668" y="1772816"/>
            <a:ext cx="7772400" cy="4114800"/>
          </a:xfrm>
        </p:spPr>
        <p:txBody>
          <a:bodyPr/>
          <a:lstStyle/>
          <a:p>
            <a:r>
              <a:rPr lang="en-US" sz="2400" b="1" dirty="0"/>
              <a:t> </a:t>
            </a:r>
            <a:r>
              <a:rPr lang="en-US" sz="2400" dirty="0"/>
              <a:t>1. The sheer presence of Empathic reflections is not effective in itself (r = 0)</a:t>
            </a:r>
            <a:endParaRPr lang="en-GB" sz="2400" dirty="0"/>
          </a:p>
          <a:p>
            <a:r>
              <a:rPr lang="en-US" sz="2400" dirty="0"/>
              <a:t>2. Empathic reflections should not be delivered as one’s only response, or in a nonresponsive manner regardless of client circumstance, interest or need.</a:t>
            </a:r>
            <a:endParaRPr lang="en-GB" sz="2400" dirty="0"/>
          </a:p>
          <a:p>
            <a:r>
              <a:rPr lang="en-US" sz="2400" dirty="0"/>
              <a:t>3. Empathic reflections are more likely to be effective if they are based on and express genuine empathy for the client.</a:t>
            </a:r>
            <a:endParaRPr lang="en-GB" sz="2400" dirty="0"/>
          </a:p>
          <a:p>
            <a:r>
              <a:rPr lang="en-US" sz="2400" dirty="0"/>
              <a:t>4. Empathic reflections can be neutral, effective or even hindering, depending on the circumstances, how they are delivered, and whether the therapist can adapt them if they miss the client’s meaning. </a:t>
            </a:r>
            <a:endParaRPr lang="en-GB" sz="2400" dirty="0"/>
          </a:p>
        </p:txBody>
      </p:sp>
    </p:spTree>
    <p:extLst>
      <p:ext uri="{BB962C8B-B14F-4D97-AF65-F5344CB8AC3E}">
        <p14:creationId xmlns:p14="http://schemas.microsoft.com/office/powerpoint/2010/main" val="189982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6590-2ECC-294C-896C-AC4D4F97C4EE}"/>
              </a:ext>
            </a:extLst>
          </p:cNvPr>
          <p:cNvSpPr>
            <a:spLocks noGrp="1"/>
          </p:cNvSpPr>
          <p:nvPr>
            <p:ph type="title"/>
          </p:nvPr>
        </p:nvSpPr>
        <p:spPr>
          <a:xfrm>
            <a:off x="384919" y="188640"/>
            <a:ext cx="8062664" cy="1143000"/>
          </a:xfrm>
        </p:spPr>
        <p:txBody>
          <a:bodyPr/>
          <a:lstStyle/>
          <a:p>
            <a:r>
              <a:rPr lang="en-US" sz="2800" b="1" dirty="0"/>
              <a:t>Conclusions of Empathic Reflection review (Elliott, </a:t>
            </a:r>
            <a:r>
              <a:rPr lang="en-US" sz="2800" b="1" dirty="0" err="1"/>
              <a:t>Bohart</a:t>
            </a:r>
            <a:r>
              <a:rPr lang="en-US" sz="2800" b="1" dirty="0"/>
              <a:t>, Larson, </a:t>
            </a:r>
            <a:r>
              <a:rPr lang="en-US" sz="2800" b="1" dirty="0" err="1"/>
              <a:t>Smoliak</a:t>
            </a:r>
            <a:r>
              <a:rPr lang="en-US" sz="2800" b="1" dirty="0"/>
              <a:t> &amp; </a:t>
            </a:r>
            <a:r>
              <a:rPr lang="en-US" sz="2800" b="1" dirty="0" err="1"/>
              <a:t>Muntigl</a:t>
            </a:r>
            <a:r>
              <a:rPr lang="en-US" sz="2800" b="1" dirty="0"/>
              <a:t>, almost submitted)</a:t>
            </a:r>
          </a:p>
        </p:txBody>
      </p:sp>
      <p:sp>
        <p:nvSpPr>
          <p:cNvPr id="3" name="Content Placeholder 2">
            <a:extLst>
              <a:ext uri="{FF2B5EF4-FFF2-40B4-BE49-F238E27FC236}">
                <a16:creationId xmlns:a16="http://schemas.microsoft.com/office/drawing/2014/main" id="{3A52D8E1-8377-EC48-AACA-BDD2C8D5EA6A}"/>
              </a:ext>
            </a:extLst>
          </p:cNvPr>
          <p:cNvSpPr>
            <a:spLocks noGrp="1"/>
          </p:cNvSpPr>
          <p:nvPr>
            <p:ph idx="1"/>
          </p:nvPr>
        </p:nvSpPr>
        <p:spPr>
          <a:xfrm>
            <a:off x="408179" y="1412776"/>
            <a:ext cx="8327641" cy="4114800"/>
          </a:xfrm>
        </p:spPr>
        <p:txBody>
          <a:bodyPr/>
          <a:lstStyle/>
          <a:p>
            <a:r>
              <a:rPr lang="en-US" sz="2400" dirty="0"/>
              <a:t>5. Simple reflections of client content are in general likely to be slightly hindering, possibly because they can be annoying, repetitive or seem ingenuine.</a:t>
            </a:r>
            <a:endParaRPr lang="en-GB" sz="2400" dirty="0"/>
          </a:p>
          <a:p>
            <a:r>
              <a:rPr lang="en-US" sz="2400" dirty="0"/>
              <a:t>6. Reflections of client desire for change and reasons for change are in general likely to be slightly helpful (cf. Motivational Interviewing).</a:t>
            </a:r>
            <a:endParaRPr lang="en-GB" sz="2400" dirty="0"/>
          </a:p>
          <a:p>
            <a:r>
              <a:rPr lang="en-US" sz="2400" dirty="0"/>
              <a:t>7. Reflections that summarize what the client (and therapist) have talked about are likely in general to be slightly helpful, possibly formulating client experience into narratives about their experiences.</a:t>
            </a:r>
            <a:endParaRPr lang="en-GB" sz="2400" dirty="0"/>
          </a:p>
          <a:p>
            <a:r>
              <a:rPr lang="en-US" sz="2400" dirty="0"/>
              <a:t>8. It is useful or even essential for therapists to attend to empathic opportunities in sessions, e.g., when clients are engaged telling about their troubles and expressing their feelings about these troubles.</a:t>
            </a:r>
            <a:endParaRPr lang="en-GB" sz="2400" dirty="0"/>
          </a:p>
          <a:p>
            <a:endParaRPr lang="en-US" sz="2400" dirty="0"/>
          </a:p>
        </p:txBody>
      </p:sp>
    </p:spTree>
    <p:extLst>
      <p:ext uri="{BB962C8B-B14F-4D97-AF65-F5344CB8AC3E}">
        <p14:creationId xmlns:p14="http://schemas.microsoft.com/office/powerpoint/2010/main" val="977837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046E-77AE-8449-9E32-2D3FC857FA94}"/>
              </a:ext>
            </a:extLst>
          </p:cNvPr>
          <p:cNvSpPr>
            <a:spLocks noGrp="1"/>
          </p:cNvSpPr>
          <p:nvPr>
            <p:ph type="title"/>
          </p:nvPr>
        </p:nvSpPr>
        <p:spPr>
          <a:xfrm>
            <a:off x="432656" y="190500"/>
            <a:ext cx="8278688" cy="1143000"/>
          </a:xfrm>
        </p:spPr>
        <p:txBody>
          <a:bodyPr/>
          <a:lstStyle/>
          <a:p>
            <a:r>
              <a:rPr lang="en-US" sz="3200" b="1" dirty="0"/>
              <a:t>Why are the Effects of Empathic Reflections so Small or Non-existent? Possible Explanations:</a:t>
            </a:r>
          </a:p>
        </p:txBody>
      </p:sp>
      <p:sp>
        <p:nvSpPr>
          <p:cNvPr id="3" name="Content Placeholder 2">
            <a:extLst>
              <a:ext uri="{FF2B5EF4-FFF2-40B4-BE49-F238E27FC236}">
                <a16:creationId xmlns:a16="http://schemas.microsoft.com/office/drawing/2014/main" id="{39AABFAF-3C2E-4E4B-A4CB-676C1BCC5CFD}"/>
              </a:ext>
            </a:extLst>
          </p:cNvPr>
          <p:cNvSpPr>
            <a:spLocks noGrp="1"/>
          </p:cNvSpPr>
          <p:nvPr>
            <p:ph idx="1"/>
          </p:nvPr>
        </p:nvSpPr>
        <p:spPr>
          <a:xfrm>
            <a:off x="540668" y="1371600"/>
            <a:ext cx="8062664" cy="4114800"/>
          </a:xfrm>
        </p:spPr>
        <p:txBody>
          <a:bodyPr/>
          <a:lstStyle/>
          <a:p>
            <a:r>
              <a:rPr lang="en-US" dirty="0"/>
              <a:t> </a:t>
            </a:r>
            <a:r>
              <a:rPr lang="en-US" sz="2800" dirty="0"/>
              <a:t>1. </a:t>
            </a:r>
            <a:r>
              <a:rPr lang="en-US" sz="2800" i="1" dirty="0"/>
              <a:t>Filler</a:t>
            </a:r>
            <a:r>
              <a:rPr lang="en-US" sz="2800" dirty="0"/>
              <a:t>: Reflections are therapeutically inert filler</a:t>
            </a:r>
          </a:p>
          <a:p>
            <a:r>
              <a:rPr lang="en-US" sz="2800" dirty="0"/>
              <a:t> 2. </a:t>
            </a:r>
            <a:r>
              <a:rPr lang="en-US" sz="2800" i="1" dirty="0"/>
              <a:t>Nudges</a:t>
            </a:r>
            <a:r>
              <a:rPr lang="en-US" sz="2800" dirty="0"/>
              <a:t>: Reflections are small opportunities for clients to explore further, generally imperceptible in their effects, which are indirect &amp; contextual</a:t>
            </a:r>
          </a:p>
          <a:p>
            <a:r>
              <a:rPr lang="en-US" sz="2800" dirty="0"/>
              <a:t>3. </a:t>
            </a:r>
            <a:r>
              <a:rPr lang="en-US" sz="2800" i="1" dirty="0"/>
              <a:t>Significant Reflections swamped.</a:t>
            </a:r>
            <a:r>
              <a:rPr lang="en-US" sz="2800" dirty="0"/>
              <a:t>  Some reflections are very helpful but these are rare and are cancelled out by bad reflections</a:t>
            </a:r>
          </a:p>
          <a:p>
            <a:r>
              <a:rPr lang="en-US" sz="2800" dirty="0"/>
              <a:t>4. </a:t>
            </a:r>
            <a:r>
              <a:rPr lang="en-US" sz="2800" i="1" dirty="0"/>
              <a:t>Quality over mode</a:t>
            </a:r>
            <a:r>
              <a:rPr lang="en-US" sz="2800" dirty="0"/>
              <a:t>: Empathy, timing &amp; manner are more important than response mode </a:t>
            </a:r>
          </a:p>
        </p:txBody>
      </p:sp>
    </p:spTree>
    <p:extLst>
      <p:ext uri="{BB962C8B-B14F-4D97-AF65-F5344CB8AC3E}">
        <p14:creationId xmlns:p14="http://schemas.microsoft.com/office/powerpoint/2010/main" val="2980985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B2D7-F213-1240-AEAE-94F60FB09E5B}"/>
              </a:ext>
            </a:extLst>
          </p:cNvPr>
          <p:cNvSpPr>
            <a:spLocks noGrp="1"/>
          </p:cNvSpPr>
          <p:nvPr>
            <p:ph type="title"/>
          </p:nvPr>
        </p:nvSpPr>
        <p:spPr>
          <a:xfrm>
            <a:off x="674726" y="116632"/>
            <a:ext cx="7772400" cy="1143000"/>
          </a:xfrm>
        </p:spPr>
        <p:txBody>
          <a:bodyPr/>
          <a:lstStyle/>
          <a:p>
            <a:r>
              <a:rPr lang="en-US" dirty="0"/>
              <a:t>References - 1</a:t>
            </a:r>
          </a:p>
        </p:txBody>
      </p:sp>
      <p:sp>
        <p:nvSpPr>
          <p:cNvPr id="3" name="Content Placeholder 2">
            <a:extLst>
              <a:ext uri="{FF2B5EF4-FFF2-40B4-BE49-F238E27FC236}">
                <a16:creationId xmlns:a16="http://schemas.microsoft.com/office/drawing/2014/main" id="{DEE65B94-8C89-B04B-AC34-BCE97623DF5B}"/>
              </a:ext>
            </a:extLst>
          </p:cNvPr>
          <p:cNvSpPr>
            <a:spLocks noGrp="1"/>
          </p:cNvSpPr>
          <p:nvPr>
            <p:ph idx="1"/>
          </p:nvPr>
        </p:nvSpPr>
        <p:spPr>
          <a:xfrm>
            <a:off x="663830" y="1259632"/>
            <a:ext cx="7772400" cy="4114800"/>
          </a:xfrm>
        </p:spPr>
        <p:txBody>
          <a:bodyPr/>
          <a:lstStyle/>
          <a:p>
            <a:r>
              <a:rPr lang="en-GB" sz="1600" dirty="0"/>
              <a:t>Elliott, R.  (1979).  How clients perceive helper </a:t>
            </a:r>
            <a:r>
              <a:rPr lang="en-GB" sz="1600" dirty="0" err="1"/>
              <a:t>behaviors</a:t>
            </a:r>
            <a:r>
              <a:rPr lang="en-GB" sz="1600" dirty="0"/>
              <a:t>. </a:t>
            </a:r>
            <a:r>
              <a:rPr lang="en-GB" sz="1600" i="1" dirty="0"/>
              <a:t>Journal of </a:t>
            </a:r>
            <a:r>
              <a:rPr lang="en-GB" sz="1600" i="1" dirty="0" err="1"/>
              <a:t>Counseling</a:t>
            </a:r>
            <a:r>
              <a:rPr lang="en-GB" sz="1600" i="1" dirty="0"/>
              <a:t> Psychology, 26</a:t>
            </a:r>
            <a:r>
              <a:rPr lang="en-GB" sz="1600" dirty="0"/>
              <a:t>, 285-294.</a:t>
            </a:r>
          </a:p>
          <a:p>
            <a:r>
              <a:rPr lang="en-GB" sz="1600" dirty="0"/>
              <a:t>Elliott, R.  (1983).  "'That in your hands...':  A  comprehensive process analysis of a significant event in psychotherapy.  </a:t>
            </a:r>
            <a:r>
              <a:rPr lang="en-GB" sz="1600" i="1" dirty="0"/>
              <a:t>Psychiatry, 46</a:t>
            </a:r>
            <a:r>
              <a:rPr lang="en-GB" sz="1600" dirty="0"/>
              <a:t>, 113-129.</a:t>
            </a:r>
          </a:p>
          <a:p>
            <a:r>
              <a:rPr lang="en-GB" sz="1600" dirty="0"/>
              <a:t>Elliott, R. (1985).  Helpful and nonhelpful events in brief </a:t>
            </a:r>
            <a:r>
              <a:rPr lang="en-GB" sz="1600" dirty="0" err="1"/>
              <a:t>counseling</a:t>
            </a:r>
            <a:r>
              <a:rPr lang="en-GB" sz="1600" dirty="0"/>
              <a:t> interviews:  An empirical taxonomy.  </a:t>
            </a:r>
            <a:r>
              <a:rPr lang="en-GB" sz="1600" i="1" dirty="0"/>
              <a:t>Journal of </a:t>
            </a:r>
            <a:r>
              <a:rPr lang="en-GB" sz="1600" i="1" dirty="0" err="1"/>
              <a:t>Counseling</a:t>
            </a:r>
            <a:r>
              <a:rPr lang="en-GB" sz="1600" i="1" dirty="0"/>
              <a:t> Psychology, 32</a:t>
            </a:r>
            <a:r>
              <a:rPr lang="en-GB" sz="1600" dirty="0"/>
              <a:t>, 307-322.</a:t>
            </a:r>
          </a:p>
          <a:p>
            <a:r>
              <a:rPr lang="en-GB" sz="1600" dirty="0"/>
              <a:t>Elliott, R. (1998). Editor’s Introduction: A Guide to the Empirically-Supported Treatments Controversy.  </a:t>
            </a:r>
            <a:r>
              <a:rPr lang="en-GB" sz="1600" i="1" dirty="0"/>
              <a:t>Psychotherapy Research, 8</a:t>
            </a:r>
            <a:r>
              <a:rPr lang="en-GB" sz="1600" dirty="0"/>
              <a:t>, 115-125.</a:t>
            </a:r>
          </a:p>
          <a:p>
            <a:r>
              <a:rPr lang="en-GB" sz="1600" dirty="0"/>
              <a:t>Elliott, R., Barker, C.B., Caskey, N., &amp; </a:t>
            </a:r>
            <a:r>
              <a:rPr lang="en-GB" sz="1600" dirty="0" err="1"/>
              <a:t>Pistrang</a:t>
            </a:r>
            <a:r>
              <a:rPr lang="en-GB" sz="1600" dirty="0"/>
              <a:t>, N. (1982).  Differential helpfulness of </a:t>
            </a:r>
            <a:r>
              <a:rPr lang="en-GB" sz="1600" dirty="0" err="1"/>
              <a:t>counselor</a:t>
            </a:r>
            <a:r>
              <a:rPr lang="en-GB" sz="1600" dirty="0"/>
              <a:t> verbal response modes. </a:t>
            </a:r>
            <a:r>
              <a:rPr lang="en-GB" sz="1600" i="1" dirty="0"/>
              <a:t>Journal of </a:t>
            </a:r>
            <a:r>
              <a:rPr lang="en-GB" sz="1600" i="1" dirty="0" err="1"/>
              <a:t>Counseling</a:t>
            </a:r>
            <a:r>
              <a:rPr lang="en-GB" sz="1600" i="1" dirty="0"/>
              <a:t> Psychology, 29</a:t>
            </a:r>
            <a:r>
              <a:rPr lang="en-GB" sz="1600" dirty="0"/>
              <a:t>, 379-387.</a:t>
            </a:r>
          </a:p>
          <a:p>
            <a:r>
              <a:rPr lang="en-GB" sz="1600" dirty="0"/>
              <a:t>Elliott, R., &amp; Greenberg, L.S. (2021).   </a:t>
            </a:r>
            <a:r>
              <a:rPr lang="en-GB" sz="1600" i="1" dirty="0"/>
              <a:t>Emotion-Focused Counselling in Action.</a:t>
            </a:r>
            <a:r>
              <a:rPr lang="en-GB" sz="1600" dirty="0"/>
              <a:t>  Sage.</a:t>
            </a:r>
          </a:p>
          <a:p>
            <a:r>
              <a:rPr lang="en-GB" sz="1600" dirty="0"/>
              <a:t>Elliott, R., James, E., </a:t>
            </a:r>
            <a:r>
              <a:rPr lang="en-GB" sz="1600" dirty="0" err="1"/>
              <a:t>Reimschuessel</a:t>
            </a:r>
            <a:r>
              <a:rPr lang="en-GB" sz="1600" dirty="0"/>
              <a:t>, C., </a:t>
            </a:r>
            <a:r>
              <a:rPr lang="en-GB" sz="1600" dirty="0" err="1"/>
              <a:t>Cislo</a:t>
            </a:r>
            <a:r>
              <a:rPr lang="en-GB" sz="1600" dirty="0"/>
              <a:t>, D., &amp; Sack, N. (1985).  Significant events and the analysis of immediate therapeutic impacts.  </a:t>
            </a:r>
            <a:r>
              <a:rPr lang="en-GB" sz="1600" i="1" dirty="0"/>
              <a:t>Psychotherapy, 22</a:t>
            </a:r>
            <a:r>
              <a:rPr lang="en-GB" sz="1600" dirty="0"/>
              <a:t>, 620-630.</a:t>
            </a:r>
          </a:p>
        </p:txBody>
      </p:sp>
    </p:spTree>
    <p:extLst>
      <p:ext uri="{BB962C8B-B14F-4D97-AF65-F5344CB8AC3E}">
        <p14:creationId xmlns:p14="http://schemas.microsoft.com/office/powerpoint/2010/main" val="3036679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B2D7-F213-1240-AEAE-94F60FB09E5B}"/>
              </a:ext>
            </a:extLst>
          </p:cNvPr>
          <p:cNvSpPr>
            <a:spLocks noGrp="1"/>
          </p:cNvSpPr>
          <p:nvPr>
            <p:ph type="title"/>
          </p:nvPr>
        </p:nvSpPr>
        <p:spPr>
          <a:xfrm>
            <a:off x="674726" y="116632"/>
            <a:ext cx="7772400" cy="1143000"/>
          </a:xfrm>
        </p:spPr>
        <p:txBody>
          <a:bodyPr/>
          <a:lstStyle/>
          <a:p>
            <a:r>
              <a:rPr lang="en-US" dirty="0"/>
              <a:t>References -2</a:t>
            </a:r>
          </a:p>
        </p:txBody>
      </p:sp>
      <p:sp>
        <p:nvSpPr>
          <p:cNvPr id="3" name="Content Placeholder 2">
            <a:extLst>
              <a:ext uri="{FF2B5EF4-FFF2-40B4-BE49-F238E27FC236}">
                <a16:creationId xmlns:a16="http://schemas.microsoft.com/office/drawing/2014/main" id="{DEE65B94-8C89-B04B-AC34-BCE97623DF5B}"/>
              </a:ext>
            </a:extLst>
          </p:cNvPr>
          <p:cNvSpPr>
            <a:spLocks noGrp="1"/>
          </p:cNvSpPr>
          <p:nvPr>
            <p:ph idx="1"/>
          </p:nvPr>
        </p:nvSpPr>
        <p:spPr>
          <a:xfrm>
            <a:off x="663830" y="1259632"/>
            <a:ext cx="7772400" cy="4114800"/>
          </a:xfrm>
        </p:spPr>
        <p:txBody>
          <a:bodyPr/>
          <a:lstStyle/>
          <a:p>
            <a:r>
              <a:rPr lang="en-GB" sz="1600"/>
              <a:t>Elliott</a:t>
            </a:r>
            <a:r>
              <a:rPr lang="en-GB" sz="1600" dirty="0"/>
              <a:t>, R., &amp; Shapiro, D. A. (1988).  Brief Structured Recall:  A more efficient method for identifying and describing significant therapy events.  </a:t>
            </a:r>
            <a:r>
              <a:rPr lang="en-GB" sz="1600" i="1" dirty="0"/>
              <a:t>British Journal of Medical Psychology, 61</a:t>
            </a:r>
            <a:r>
              <a:rPr lang="en-GB" sz="1600" dirty="0"/>
              <a:t>, 141-153.</a:t>
            </a:r>
          </a:p>
          <a:p>
            <a:r>
              <a:rPr lang="en-GB" sz="1600" dirty="0"/>
              <a:t>Elliott, R., Shapiro, D.A., Firth-Cozens, J., Stiles, W.B., Hardy, G., Llewelyn, S.P, &amp; </a:t>
            </a:r>
            <a:r>
              <a:rPr lang="en-GB" sz="1600" dirty="0" err="1"/>
              <a:t>Margison</a:t>
            </a:r>
            <a:r>
              <a:rPr lang="en-GB" sz="1600" dirty="0"/>
              <a:t>, F.  (1994).  Comprehensive process analysis of insight events in cognitive-</a:t>
            </a:r>
            <a:r>
              <a:rPr lang="en-GB" sz="1600" dirty="0" err="1"/>
              <a:t>behavioral</a:t>
            </a:r>
            <a:r>
              <a:rPr lang="en-GB" sz="1600" dirty="0"/>
              <a:t> and psychodynamic-interpersonal therapies.  </a:t>
            </a:r>
            <a:r>
              <a:rPr lang="en-GB" sz="1600" i="1" dirty="0"/>
              <a:t>Journal of </a:t>
            </a:r>
            <a:r>
              <a:rPr lang="en-GB" sz="1600" i="1" dirty="0" err="1"/>
              <a:t>Counseling</a:t>
            </a:r>
            <a:r>
              <a:rPr lang="en-GB" sz="1600" i="1" dirty="0"/>
              <a:t> Psychology, 41</a:t>
            </a:r>
            <a:r>
              <a:rPr lang="en-GB" sz="1600" dirty="0"/>
              <a:t>, 449-463. </a:t>
            </a:r>
          </a:p>
          <a:p>
            <a:r>
              <a:rPr lang="en-US" sz="1600" dirty="0"/>
              <a:t>Elliott, R., Watson, J., </a:t>
            </a:r>
            <a:r>
              <a:rPr lang="en-US" sz="1600" dirty="0" err="1"/>
              <a:t>Timulak</a:t>
            </a:r>
            <a:r>
              <a:rPr lang="en-US" sz="1600" dirty="0"/>
              <a:t>, L., &amp; </a:t>
            </a:r>
            <a:r>
              <a:rPr lang="en-US" sz="1600" dirty="0" err="1"/>
              <a:t>Sharbanee</a:t>
            </a:r>
            <a:r>
              <a:rPr lang="en-US" sz="1600" dirty="0"/>
              <a:t>, J. (2021). Research on Humanistic-Experiential Psychotherapies. In M. </a:t>
            </a:r>
            <a:r>
              <a:rPr lang="en-US" sz="1600" dirty="0" err="1"/>
              <a:t>Barkham</a:t>
            </a:r>
            <a:r>
              <a:rPr lang="en-US" sz="1600" dirty="0"/>
              <a:t>, W. Lutz, &amp; L Castonguay (eds.). </a:t>
            </a:r>
            <a:r>
              <a:rPr lang="en-US" sz="1600" i="1" dirty="0"/>
              <a:t>Garfield &amp; Bergin’s Handbook of Psychotherapy &amp; Behavior Change</a:t>
            </a:r>
            <a:r>
              <a:rPr lang="en-US" sz="1600" dirty="0"/>
              <a:t> (7th ed.; pp. 425-472).  New York: Wiley. </a:t>
            </a:r>
          </a:p>
          <a:p>
            <a:r>
              <a:rPr lang="en-GB" sz="1600" dirty="0"/>
              <a:t>Greenberg, L., Elliott, R., &amp; </a:t>
            </a:r>
            <a:r>
              <a:rPr lang="en-GB" sz="1600" dirty="0" err="1"/>
              <a:t>Lietaer</a:t>
            </a:r>
            <a:r>
              <a:rPr lang="en-GB" sz="1600" dirty="0"/>
              <a:t>, G.  (1994).  Research on experiential psychotherapies.  In A.E. Bergin &amp; S.L. Garfield (Eds.) </a:t>
            </a:r>
            <a:r>
              <a:rPr lang="en-GB" sz="1600" i="1" dirty="0"/>
              <a:t>Handbook of psychotherapy and </a:t>
            </a:r>
            <a:r>
              <a:rPr lang="en-GB" sz="1600" i="1" dirty="0" err="1"/>
              <a:t>behavior</a:t>
            </a:r>
            <a:r>
              <a:rPr lang="en-GB" sz="1600" i="1" dirty="0"/>
              <a:t> change</a:t>
            </a:r>
            <a:r>
              <a:rPr lang="en-GB" sz="1600" dirty="0"/>
              <a:t> (4th ed., pp. 509-539).  New York: Wiley.</a:t>
            </a:r>
            <a:r>
              <a:rPr lang="en-GB" sz="1000" dirty="0"/>
              <a:t> </a:t>
            </a:r>
          </a:p>
          <a:p>
            <a:r>
              <a:rPr lang="en-GB" sz="1600" dirty="0"/>
              <a:t>Llewelyn, S.P., Elliott, R., Shapiro, D.A., Firth, J., &amp; Hardy, G. (1988).  Client perceptions of significant events in prescriptive and exploratory periods of individual therapy. </a:t>
            </a:r>
            <a:r>
              <a:rPr lang="en-GB" sz="1600" i="1" dirty="0"/>
              <a:t>British Journal of Clinical Psychology, 27</a:t>
            </a:r>
            <a:r>
              <a:rPr lang="en-GB" sz="1600" dirty="0"/>
              <a:t>, 105-114.</a:t>
            </a:r>
          </a:p>
          <a:p>
            <a:endParaRPr lang="en-GB" sz="1600" dirty="0"/>
          </a:p>
          <a:p>
            <a:endParaRPr lang="en-GB" sz="1600" dirty="0"/>
          </a:p>
          <a:p>
            <a:endParaRPr lang="en-US" sz="1600" dirty="0"/>
          </a:p>
        </p:txBody>
      </p:sp>
    </p:spTree>
    <p:extLst>
      <p:ext uri="{BB962C8B-B14F-4D97-AF65-F5344CB8AC3E}">
        <p14:creationId xmlns:p14="http://schemas.microsoft.com/office/powerpoint/2010/main" val="27956460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630D-CB42-9342-84BD-19F5B0A994E6}"/>
              </a:ext>
            </a:extLst>
          </p:cNvPr>
          <p:cNvSpPr>
            <a:spLocks noGrp="1"/>
          </p:cNvSpPr>
          <p:nvPr>
            <p:ph type="title"/>
          </p:nvPr>
        </p:nvSpPr>
        <p:spPr/>
        <p:txBody>
          <a:bodyPr/>
          <a:lstStyle/>
          <a:p>
            <a:r>
              <a:rPr lang="en-US" sz="3600" b="1" dirty="0"/>
              <a:t>Contact</a:t>
            </a:r>
            <a:endParaRPr lang="en-US" sz="6000" b="1" dirty="0"/>
          </a:p>
        </p:txBody>
      </p:sp>
      <p:sp>
        <p:nvSpPr>
          <p:cNvPr id="3" name="Content Placeholder 2">
            <a:extLst>
              <a:ext uri="{FF2B5EF4-FFF2-40B4-BE49-F238E27FC236}">
                <a16:creationId xmlns:a16="http://schemas.microsoft.com/office/drawing/2014/main" id="{22AF014D-CB01-1343-A530-858FB3858E33}"/>
              </a:ext>
            </a:extLst>
          </p:cNvPr>
          <p:cNvSpPr>
            <a:spLocks noGrp="1"/>
          </p:cNvSpPr>
          <p:nvPr>
            <p:ph idx="1"/>
          </p:nvPr>
        </p:nvSpPr>
        <p:spPr/>
        <p:txBody>
          <a:bodyPr>
            <a:normAutofit/>
          </a:bodyPr>
          <a:lstStyle/>
          <a:p>
            <a:r>
              <a:rPr lang="en-US" sz="2400" dirty="0" err="1"/>
              <a:t>robert.elliott@gmail.com</a:t>
            </a:r>
            <a:endParaRPr lang="en-US" sz="2400" dirty="0"/>
          </a:p>
        </p:txBody>
      </p:sp>
    </p:spTree>
    <p:extLst>
      <p:ext uri="{BB962C8B-B14F-4D97-AF65-F5344CB8AC3E}">
        <p14:creationId xmlns:p14="http://schemas.microsoft.com/office/powerpoint/2010/main" val="42826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1B05-2841-3625-2FB9-0C0AE14BFEEB}"/>
              </a:ext>
            </a:extLst>
          </p:cNvPr>
          <p:cNvSpPr>
            <a:spLocks noGrp="1"/>
          </p:cNvSpPr>
          <p:nvPr>
            <p:ph type="title"/>
          </p:nvPr>
        </p:nvSpPr>
        <p:spPr>
          <a:xfrm>
            <a:off x="324644" y="332656"/>
            <a:ext cx="8278688" cy="1143000"/>
          </a:xfrm>
        </p:spPr>
        <p:txBody>
          <a:bodyPr/>
          <a:lstStyle/>
          <a:p>
            <a:r>
              <a:rPr lang="en-GB" sz="4000" b="1" dirty="0"/>
              <a:t>Common Therapist Response Modes &amp; Intentions</a:t>
            </a:r>
          </a:p>
        </p:txBody>
      </p:sp>
      <p:graphicFrame>
        <p:nvGraphicFramePr>
          <p:cNvPr id="4" name="Table 4">
            <a:extLst>
              <a:ext uri="{FF2B5EF4-FFF2-40B4-BE49-F238E27FC236}">
                <a16:creationId xmlns:a16="http://schemas.microsoft.com/office/drawing/2014/main" id="{BB0821A8-95AF-873E-4AB0-16C3358B92DE}"/>
              </a:ext>
            </a:extLst>
          </p:cNvPr>
          <p:cNvGraphicFramePr>
            <a:graphicFrameLocks noGrp="1"/>
          </p:cNvGraphicFramePr>
          <p:nvPr>
            <p:ph idx="1"/>
            <p:extLst>
              <p:ext uri="{D42A27DB-BD31-4B8C-83A1-F6EECF244321}">
                <p14:modId xmlns:p14="http://schemas.microsoft.com/office/powerpoint/2010/main" val="4079925286"/>
              </p:ext>
            </p:extLst>
          </p:nvPr>
        </p:nvGraphicFramePr>
        <p:xfrm>
          <a:off x="287524" y="1844824"/>
          <a:ext cx="8568952" cy="4763339"/>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827580448"/>
                    </a:ext>
                  </a:extLst>
                </a:gridCol>
                <a:gridCol w="5760640">
                  <a:extLst>
                    <a:ext uri="{9D8B030D-6E8A-4147-A177-3AD203B41FA5}">
                      <a16:colId xmlns:a16="http://schemas.microsoft.com/office/drawing/2014/main" val="1005706243"/>
                    </a:ext>
                  </a:extLst>
                </a:gridCol>
              </a:tblGrid>
              <a:tr h="485463">
                <a:tc>
                  <a:txBody>
                    <a:bodyPr/>
                    <a:lstStyle/>
                    <a:p>
                      <a:r>
                        <a:rPr lang="en-GB" sz="2800" b="1" dirty="0"/>
                        <a:t>Mode/Form</a:t>
                      </a:r>
                    </a:p>
                  </a:txBody>
                  <a:tcPr/>
                </a:tc>
                <a:tc>
                  <a:txBody>
                    <a:bodyPr/>
                    <a:lstStyle/>
                    <a:p>
                      <a:r>
                        <a:rPr lang="en-GB" sz="2800" b="1" dirty="0"/>
                        <a:t>Intention</a:t>
                      </a:r>
                    </a:p>
                  </a:txBody>
                  <a:tcPr/>
                </a:tc>
                <a:extLst>
                  <a:ext uri="{0D108BD9-81ED-4DB2-BD59-A6C34878D82A}">
                    <a16:rowId xmlns:a16="http://schemas.microsoft.com/office/drawing/2014/main" val="314865736"/>
                  </a:ext>
                </a:extLst>
              </a:tr>
              <a:tr h="576499">
                <a:tc>
                  <a:txBody>
                    <a:bodyPr/>
                    <a:lstStyle/>
                    <a:p>
                      <a:r>
                        <a:rPr lang="en-GB" sz="2800" b="1" dirty="0"/>
                        <a:t>Question</a:t>
                      </a:r>
                    </a:p>
                  </a:txBody>
                  <a:tcPr/>
                </a:tc>
                <a:tc>
                  <a:txBody>
                    <a:bodyPr/>
                    <a:lstStyle/>
                    <a:p>
                      <a:r>
                        <a:rPr lang="en-GB" sz="2800" b="1" dirty="0"/>
                        <a:t>Gathering Information about client</a:t>
                      </a:r>
                    </a:p>
                  </a:txBody>
                  <a:tcPr/>
                </a:tc>
                <a:extLst>
                  <a:ext uri="{0D108BD9-81ED-4DB2-BD59-A6C34878D82A}">
                    <a16:rowId xmlns:a16="http://schemas.microsoft.com/office/drawing/2014/main" val="4258121666"/>
                  </a:ext>
                </a:extLst>
              </a:tr>
              <a:tr h="837923">
                <a:tc>
                  <a:txBody>
                    <a:bodyPr/>
                    <a:lstStyle/>
                    <a:p>
                      <a:r>
                        <a:rPr lang="en-GB" sz="2800" b="1" dirty="0"/>
                        <a:t>Advisement</a:t>
                      </a:r>
                    </a:p>
                  </a:txBody>
                  <a:tcPr/>
                </a:tc>
                <a:tc>
                  <a:txBody>
                    <a:bodyPr/>
                    <a:lstStyle/>
                    <a:p>
                      <a:r>
                        <a:rPr lang="en-GB" sz="2800" b="1" dirty="0"/>
                        <a:t>Guiding the client</a:t>
                      </a:r>
                    </a:p>
                  </a:txBody>
                  <a:tcPr/>
                </a:tc>
                <a:extLst>
                  <a:ext uri="{0D108BD9-81ED-4DB2-BD59-A6C34878D82A}">
                    <a16:rowId xmlns:a16="http://schemas.microsoft.com/office/drawing/2014/main" val="270086744"/>
                  </a:ext>
                </a:extLst>
              </a:tr>
              <a:tr h="999336">
                <a:tc>
                  <a:txBody>
                    <a:bodyPr/>
                    <a:lstStyle/>
                    <a:p>
                      <a:r>
                        <a:rPr lang="en-GB" sz="2800" b="1" dirty="0"/>
                        <a:t>Reflection</a:t>
                      </a:r>
                    </a:p>
                  </a:txBody>
                  <a:tcPr/>
                </a:tc>
                <a:tc>
                  <a:txBody>
                    <a:bodyPr/>
                    <a:lstStyle/>
                    <a:p>
                      <a:r>
                        <a:rPr lang="en-GB" sz="2800" b="1" dirty="0"/>
                        <a:t>Communicating understanding of client message/experience</a:t>
                      </a:r>
                    </a:p>
                  </a:txBody>
                  <a:tcPr/>
                </a:tc>
                <a:extLst>
                  <a:ext uri="{0D108BD9-81ED-4DB2-BD59-A6C34878D82A}">
                    <a16:rowId xmlns:a16="http://schemas.microsoft.com/office/drawing/2014/main" val="2136071918"/>
                  </a:ext>
                </a:extLst>
              </a:tr>
              <a:tr h="620692">
                <a:tc>
                  <a:txBody>
                    <a:bodyPr/>
                    <a:lstStyle/>
                    <a:p>
                      <a:r>
                        <a:rPr lang="en-GB" sz="2800" b="1" dirty="0"/>
                        <a:t>Interpretation</a:t>
                      </a:r>
                    </a:p>
                  </a:txBody>
                  <a:tcPr/>
                </a:tc>
                <a:tc>
                  <a:txBody>
                    <a:bodyPr/>
                    <a:lstStyle/>
                    <a:p>
                      <a:r>
                        <a:rPr lang="en-GB" sz="2800" b="1" dirty="0"/>
                        <a:t>Explaining client to themselves/ Giving news to client</a:t>
                      </a:r>
                    </a:p>
                  </a:txBody>
                  <a:tcPr/>
                </a:tc>
                <a:extLst>
                  <a:ext uri="{0D108BD9-81ED-4DB2-BD59-A6C34878D82A}">
                    <a16:rowId xmlns:a16="http://schemas.microsoft.com/office/drawing/2014/main" val="1589476141"/>
                  </a:ext>
                </a:extLst>
              </a:tr>
              <a:tr h="485463">
                <a:tc>
                  <a:txBody>
                    <a:bodyPr/>
                    <a:lstStyle/>
                    <a:p>
                      <a:r>
                        <a:rPr lang="en-GB" sz="2800" b="1" dirty="0"/>
                        <a:t>Self-Disclosure</a:t>
                      </a:r>
                    </a:p>
                  </a:txBody>
                  <a:tcPr/>
                </a:tc>
                <a:tc>
                  <a:txBody>
                    <a:bodyPr/>
                    <a:lstStyle/>
                    <a:p>
                      <a:r>
                        <a:rPr lang="en-GB" sz="2800" b="1" dirty="0"/>
                        <a:t>Using/Sharing self to help</a:t>
                      </a:r>
                    </a:p>
                  </a:txBody>
                  <a:tcPr/>
                </a:tc>
                <a:extLst>
                  <a:ext uri="{0D108BD9-81ED-4DB2-BD59-A6C34878D82A}">
                    <a16:rowId xmlns:a16="http://schemas.microsoft.com/office/drawing/2014/main" val="3025195967"/>
                  </a:ext>
                </a:extLst>
              </a:tr>
            </a:tbl>
          </a:graphicData>
        </a:graphic>
      </p:graphicFrame>
    </p:spTree>
    <p:extLst>
      <p:ext uri="{BB962C8B-B14F-4D97-AF65-F5344CB8AC3E}">
        <p14:creationId xmlns:p14="http://schemas.microsoft.com/office/powerpoint/2010/main" val="151913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89E1-5999-84C3-55A2-A1990F5B404B}"/>
              </a:ext>
            </a:extLst>
          </p:cNvPr>
          <p:cNvSpPr>
            <a:spLocks noGrp="1"/>
          </p:cNvSpPr>
          <p:nvPr>
            <p:ph type="title"/>
          </p:nvPr>
        </p:nvSpPr>
        <p:spPr/>
        <p:txBody>
          <a:bodyPr/>
          <a:lstStyle/>
          <a:p>
            <a:r>
              <a:rPr lang="en-GB" b="1" dirty="0"/>
              <a:t>Testing the Response Mode Model</a:t>
            </a:r>
          </a:p>
        </p:txBody>
      </p:sp>
      <p:sp>
        <p:nvSpPr>
          <p:cNvPr id="3" name="Content Placeholder 2">
            <a:extLst>
              <a:ext uri="{FF2B5EF4-FFF2-40B4-BE49-F238E27FC236}">
                <a16:creationId xmlns:a16="http://schemas.microsoft.com/office/drawing/2014/main" id="{502663C6-B760-4830-F145-A2EE41834A74}"/>
              </a:ext>
            </a:extLst>
          </p:cNvPr>
          <p:cNvSpPr>
            <a:spLocks noGrp="1"/>
          </p:cNvSpPr>
          <p:nvPr>
            <p:ph idx="1"/>
          </p:nvPr>
        </p:nvSpPr>
        <p:spPr>
          <a:xfrm>
            <a:off x="395536" y="1981200"/>
            <a:ext cx="8424936" cy="4114800"/>
          </a:xfrm>
        </p:spPr>
        <p:txBody>
          <a:bodyPr/>
          <a:lstStyle/>
          <a:p>
            <a:r>
              <a:rPr lang="en-GB" sz="2400" dirty="0"/>
              <a:t> Because of my fascination with human communication and the philosophy of language, I did minors in </a:t>
            </a:r>
            <a:r>
              <a:rPr lang="en-GB" sz="2400" i="1" dirty="0"/>
              <a:t>Psycholinguistics</a:t>
            </a:r>
            <a:r>
              <a:rPr lang="en-GB" sz="2400" dirty="0"/>
              <a:t> and the </a:t>
            </a:r>
            <a:r>
              <a:rPr lang="en-GB" sz="2400" i="1" dirty="0"/>
              <a:t>Sociology of Conversation </a:t>
            </a:r>
            <a:r>
              <a:rPr lang="en-GB" sz="2400" dirty="0"/>
              <a:t>(now known as Conversation Analysis)</a:t>
            </a:r>
          </a:p>
          <a:p>
            <a:r>
              <a:rPr lang="en-GB" sz="2400" dirty="0"/>
              <a:t> This led me to question this model of response mode forms and intentions</a:t>
            </a:r>
          </a:p>
          <a:p>
            <a:pPr lvl="1"/>
            <a:r>
              <a:rPr lang="en-GB" sz="2400" dirty="0"/>
              <a:t>Common to different helping skill training programs: e.g., Ivey, Danish, Goodman</a:t>
            </a:r>
          </a:p>
          <a:p>
            <a:r>
              <a:rPr lang="en-GB" sz="2400" dirty="0"/>
              <a:t> I began to wonder: Human communication is wonderfully complex: Do these forms and intentions really correspond so neatly?</a:t>
            </a:r>
          </a:p>
        </p:txBody>
      </p:sp>
    </p:spTree>
    <p:extLst>
      <p:ext uri="{BB962C8B-B14F-4D97-AF65-F5344CB8AC3E}">
        <p14:creationId xmlns:p14="http://schemas.microsoft.com/office/powerpoint/2010/main" val="3719665282"/>
      </p:ext>
    </p:extLst>
  </p:cSld>
  <p:clrMapOvr>
    <a:masterClrMapping/>
  </p:clrMapOvr>
</p:sld>
</file>

<file path=ppt/theme/theme1.xml><?xml version="1.0" encoding="utf-8"?>
<a:theme xmlns:a="http://schemas.openxmlformats.org/drawingml/2006/main" name="Japanese Art">
  <a:themeElements>
    <a:clrScheme name="Japanese Art 1">
      <a:dk1>
        <a:srgbClr val="000000"/>
      </a:dk1>
      <a:lt1>
        <a:srgbClr val="D9C641"/>
      </a:lt1>
      <a:dk2>
        <a:srgbClr val="23005F"/>
      </a:dk2>
      <a:lt2>
        <a:srgbClr val="808080"/>
      </a:lt2>
      <a:accent1>
        <a:srgbClr val="C70000"/>
      </a:accent1>
      <a:accent2>
        <a:srgbClr val="5554FF"/>
      </a:accent2>
      <a:accent3>
        <a:srgbClr val="E9DFB0"/>
      </a:accent3>
      <a:accent4>
        <a:srgbClr val="000000"/>
      </a:accent4>
      <a:accent5>
        <a:srgbClr val="E0AAAA"/>
      </a:accent5>
      <a:accent6>
        <a:srgbClr val="4C4BE7"/>
      </a:accent6>
      <a:hlink>
        <a:srgbClr val="009999"/>
      </a:hlink>
      <a:folHlink>
        <a:srgbClr val="99CC00"/>
      </a:folHlink>
    </a:clrScheme>
    <a:fontScheme name="Japanese Art">
      <a:majorFont>
        <a:latin typeface="Futur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Japanese Art 1">
        <a:dk1>
          <a:srgbClr val="000000"/>
        </a:dk1>
        <a:lt1>
          <a:srgbClr val="D9C641"/>
        </a:lt1>
        <a:dk2>
          <a:srgbClr val="23005F"/>
        </a:dk2>
        <a:lt2>
          <a:srgbClr val="808080"/>
        </a:lt2>
        <a:accent1>
          <a:srgbClr val="C70000"/>
        </a:accent1>
        <a:accent2>
          <a:srgbClr val="5554FF"/>
        </a:accent2>
        <a:accent3>
          <a:srgbClr val="E9DFB0"/>
        </a:accent3>
        <a:accent4>
          <a:srgbClr val="000000"/>
        </a:accent4>
        <a:accent5>
          <a:srgbClr val="E0AAAA"/>
        </a:accent5>
        <a:accent6>
          <a:srgbClr val="4C4B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iMac HD:Applications:Microsoft Office 2004:Templates:Presentations:Designs:Japanese Art</Template>
  <TotalTime>23063</TotalTime>
  <Words>5963</Words>
  <Application>Microsoft Macintosh PowerPoint</Application>
  <PresentationFormat>On-screen Show (4:3)</PresentationFormat>
  <Paragraphs>613</Paragraphs>
  <Slides>76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Arial Narrow</vt:lpstr>
      <vt:lpstr>Futura</vt:lpstr>
      <vt:lpstr>Palatino</vt:lpstr>
      <vt:lpstr>Tahoma</vt:lpstr>
      <vt:lpstr>Times</vt:lpstr>
      <vt:lpstr>Times New Roman</vt:lpstr>
      <vt:lpstr>Wingdings</vt:lpstr>
      <vt:lpstr>Japanese Art</vt:lpstr>
      <vt:lpstr>In Search of the Kernel of Interpersonal Helping: Fifty Years as a Therapist-Researcher</vt:lpstr>
      <vt:lpstr>The Present Moment: In General</vt:lpstr>
      <vt:lpstr>The Present Moment:  More Personally</vt:lpstr>
      <vt:lpstr>The Present Moment:  In My Research</vt:lpstr>
      <vt:lpstr>But First: Let’s Go Back 50 Years…</vt:lpstr>
      <vt:lpstr>PowerPoint Presentation</vt:lpstr>
      <vt:lpstr>Therapist Response Modes</vt:lpstr>
      <vt:lpstr>Common Therapist Response Modes &amp; Intentions</vt:lpstr>
      <vt:lpstr>Testing the Response Mode Model</vt:lpstr>
      <vt:lpstr>Inventing Our Own Version of Interpersonal Process Recall</vt:lpstr>
      <vt:lpstr>Hypothesis: Reflections Rule!</vt:lpstr>
      <vt:lpstr>Our First Pilot Session</vt:lpstr>
      <vt:lpstr>The Kernel of Interpersonal Helping</vt:lpstr>
      <vt:lpstr>Kernel 1.0: Which Response Modes are Most Effective?</vt:lpstr>
      <vt:lpstr>Kernel 1.0: What Response Modes are most helpful?  (Elliott, Barker, Caskey &amp; Pistrang, 1982)</vt:lpstr>
      <vt:lpstr>How Clients Perceive Helper Behaviours (Elliott, 1979)</vt:lpstr>
      <vt:lpstr>Kernel 2.0: Significant Therapy Events</vt:lpstr>
      <vt:lpstr>PowerPoint Presentation</vt:lpstr>
      <vt:lpstr>PowerPoint Presentation</vt:lpstr>
      <vt:lpstr>PowerPoint Presentation</vt:lpstr>
      <vt:lpstr>PowerPoint Presentation</vt:lpstr>
      <vt:lpstr>Significant Events Psychotherapy Research Paradigm</vt:lpstr>
      <vt:lpstr>Identifying Significant Events (Elliott, 1985)</vt:lpstr>
      <vt:lpstr>Cluster Analysis of Significantly Helpful Events in Brief Counselling Sessions</vt:lpstr>
      <vt:lpstr>Cluster Analysis of Significantly Helpful Events in Brief Counselling Sessions</vt:lpstr>
      <vt:lpstr>Cluster Analysis of Significant Events</vt:lpstr>
      <vt:lpstr>Cluster Analysis of Significant Events</vt:lpstr>
      <vt:lpstr>Cluster Analysis of Significant Events</vt:lpstr>
      <vt:lpstr>Cluster Analysis of Significant Events</vt:lpstr>
      <vt:lpstr>Cluster Analysis of Significant Events</vt:lpstr>
      <vt:lpstr>Cluster Analysis of Significant Events</vt:lpstr>
      <vt:lpstr>Cluster Analysis of Significant Events</vt:lpstr>
      <vt:lpstr>PowerPoint Presentation</vt:lpstr>
      <vt:lpstr>Interpersonal Helping Involves Multiple Change Processes</vt:lpstr>
      <vt:lpstr>1985-1992: Toledo Experiential Therapy of Depression Study</vt:lpstr>
      <vt:lpstr>Then Something Happened that Took Me Off Track…</vt:lpstr>
      <vt:lpstr>The Evidence-Based Practice Movement</vt:lpstr>
      <vt:lpstr>Reactions to Evidence-Based Practice Movement</vt:lpstr>
      <vt:lpstr>Result: Humanistic-Experiential Psychotherapy (HEP) Meta-Analysis Project</vt:lpstr>
      <vt:lpstr>PowerPoint Presentation</vt:lpstr>
      <vt:lpstr>HEP Outcome Meta-analysis:  The First Generation</vt:lpstr>
      <vt:lpstr>HEP Meta-Analysis Project</vt:lpstr>
      <vt:lpstr>Meta-analyses of Humanistic-Experiential Psychotherapy Outcome Research</vt:lpstr>
      <vt:lpstr>Meta-analyses of Humanistic-Experiential Psychotherapy Outcome Research</vt:lpstr>
      <vt:lpstr>Meta-analyses of Humanistic-Experiential Psychotherapy Outcome Research</vt:lpstr>
      <vt:lpstr>Summing up the HEP  Meta-analysis Project</vt:lpstr>
      <vt:lpstr>Summing up the HEP  Meta-analysis Project</vt:lpstr>
      <vt:lpstr>Getting Back on Track: Return to the Romance of Significant Therapy Events</vt:lpstr>
      <vt:lpstr>Let’s Finish by Going Back a Couple of Significant Events Involving Empathic Reflections</vt:lpstr>
      <vt:lpstr>Example 1: Empathic Reflection in Counselling Training Large Group</vt:lpstr>
      <vt:lpstr>PowerPoint Presentation</vt:lpstr>
      <vt:lpstr>PowerPoint Presentation</vt:lpstr>
      <vt:lpstr>Example 2: “Bethany” (SA601)</vt:lpstr>
      <vt:lpstr>PowerPoint Presentation</vt:lpstr>
      <vt:lpstr>Significant Event: Session 17: “I don’t have to be scared about being myself”</vt:lpstr>
      <vt:lpstr>Transcript: SA601, Session 17 43:14 – 45:35</vt:lpstr>
      <vt:lpstr>Transcript: SA601, Session 17 43:14 – 45:35</vt:lpstr>
      <vt:lpstr>Transcript: SA601, Session 17 43:14 – 45:35</vt:lpstr>
      <vt:lpstr>Transcript: SA601, Session 17 43:14 – 45:35</vt:lpstr>
      <vt:lpstr>Transcript: SA601, Session 17 43:00 – 45:35</vt:lpstr>
      <vt:lpstr>Transcript: SA601, Session 17 45:57 – 46:20</vt:lpstr>
      <vt:lpstr>“In My End is My Beginning”  –Mary Queen of Scots</vt:lpstr>
      <vt:lpstr>In My End is My Beginning</vt:lpstr>
      <vt:lpstr>In My End is My Beginning</vt:lpstr>
      <vt:lpstr>In My End is My Beginning</vt:lpstr>
      <vt:lpstr>Thank You!</vt:lpstr>
      <vt:lpstr>PowerPoint Presentation</vt:lpstr>
      <vt:lpstr>Questions?</vt:lpstr>
      <vt:lpstr>Bonus Slides</vt:lpstr>
      <vt:lpstr>Speculations about those perplexing findings</vt:lpstr>
      <vt:lpstr>Conclusions of Empathic Reflection review (Elliott, Bohart, Larson, Smoliak &amp; Muntigl, almost submitted)</vt:lpstr>
      <vt:lpstr>Conclusions of Empathic Reflection review (Elliott, Bohart, Larson, Smoliak &amp; Muntigl, almost submitted)</vt:lpstr>
      <vt:lpstr>Why are the Effects of Empathic Reflections so Small or Non-existent? Possible Explanations:</vt:lpstr>
      <vt:lpstr>References - 1</vt:lpstr>
      <vt:lpstr>References -2</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EFT Emotion Theory  EFT Level 1, Day 1 University of Strathclyde, 2015</dc:title>
  <dc:creator>Microsoft Office User</dc:creator>
  <cp:lastModifiedBy>Robert Elliott</cp:lastModifiedBy>
  <cp:revision>137</cp:revision>
  <dcterms:created xsi:type="dcterms:W3CDTF">2015-10-28T06:16:22Z</dcterms:created>
  <dcterms:modified xsi:type="dcterms:W3CDTF">2022-05-12T15:08:45Z</dcterms:modified>
</cp:coreProperties>
</file>